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88" r:id="rId2"/>
    <p:sldId id="257" r:id="rId3"/>
    <p:sldId id="258" r:id="rId4"/>
    <p:sldId id="287" r:id="rId5"/>
    <p:sldId id="290" r:id="rId6"/>
    <p:sldId id="293" r:id="rId7"/>
    <p:sldId id="296" r:id="rId8"/>
    <p:sldId id="292" r:id="rId9"/>
    <p:sldId id="294" r:id="rId10"/>
    <p:sldId id="302" r:id="rId11"/>
    <p:sldId id="295" r:id="rId12"/>
    <p:sldId id="298" r:id="rId13"/>
    <p:sldId id="266" r:id="rId14"/>
    <p:sldId id="299" r:id="rId15"/>
    <p:sldId id="300" r:id="rId16"/>
    <p:sldId id="282" r:id="rId17"/>
    <p:sldId id="264" r:id="rId18"/>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B3C3E3"/>
    <a:srgbClr val="FFFFCC"/>
    <a:srgbClr val="006699"/>
    <a:srgbClr val="CCCCFF"/>
    <a:srgbClr val="5BACD9"/>
    <a:srgbClr val="E2DAC9"/>
    <a:srgbClr val="B4A39B"/>
    <a:srgbClr val="DDDDDD"/>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97" autoAdjust="0"/>
  </p:normalViewPr>
  <p:slideViewPr>
    <p:cSldViewPr snapToGrid="0">
      <p:cViewPr varScale="1">
        <p:scale>
          <a:sx n="74" d="100"/>
          <a:sy n="74" d="100"/>
        </p:scale>
        <p:origin x="-1116"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196292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2365362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410263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176432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DF9E7C9-C1EF-4DA6-B451-47B76136F290}" type="datetimeFigureOut">
              <a:rPr lang="pt-BR" smtClean="0"/>
              <a:t>14/12/2022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388813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DF9E7C9-C1EF-4DA6-B451-47B76136F290}" type="datetimeFigureOut">
              <a:rPr lang="pt-BR" smtClean="0"/>
              <a:t>14/12/2022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4114718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2329" y="2505075"/>
            <a:ext cx="4190702"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14913" y="2505075"/>
            <a:ext cx="4211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DF9E7C9-C1EF-4DA6-B451-47B76136F290}" type="datetimeFigureOut">
              <a:rPr lang="pt-BR" smtClean="0"/>
              <a:t>14/12/2022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272980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DF9E7C9-C1EF-4DA6-B451-47B76136F290}" type="datetimeFigureOut">
              <a:rPr lang="pt-BR" smtClean="0"/>
              <a:t>14/12/2022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192802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9E7C9-C1EF-4DA6-B451-47B76136F290}" type="datetimeFigureOut">
              <a:rPr lang="pt-BR" smtClean="0"/>
              <a:t>14/12/2022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267919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DF9E7C9-C1EF-4DA6-B451-47B76136F290}" type="datetimeFigureOut">
              <a:rPr lang="pt-BR" smtClean="0"/>
              <a:t>14/12/2022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165541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DF9E7C9-C1EF-4DA6-B451-47B76136F290}" type="datetimeFigureOut">
              <a:rPr lang="pt-BR" smtClean="0"/>
              <a:t>14/12/2022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FC0F5B3-A7C8-47DF-BA7E-3A7618163B35}" type="slidenum">
              <a:rPr lang="pt-BR" smtClean="0"/>
              <a:t>‹nº›</a:t>
            </a:fld>
            <a:endParaRPr lang="pt-BR"/>
          </a:p>
        </p:txBody>
      </p:sp>
    </p:spTree>
    <p:extLst>
      <p:ext uri="{BB962C8B-B14F-4D97-AF65-F5344CB8AC3E}">
        <p14:creationId xmlns:p14="http://schemas.microsoft.com/office/powerpoint/2010/main" val="427924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9E7C9-C1EF-4DA6-B451-47B76136F290}" type="datetimeFigureOut">
              <a:rPr lang="pt-BR" smtClean="0"/>
              <a:t>14/12/2022</a:t>
            </a:fld>
            <a:endParaRPr lang="pt-B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0F5B3-A7C8-47DF-BA7E-3A7618163B35}" type="slidenum">
              <a:rPr lang="pt-BR" smtClean="0"/>
              <a:t>‹nº›</a:t>
            </a:fld>
            <a:endParaRPr lang="pt-BR"/>
          </a:p>
        </p:txBody>
      </p:sp>
    </p:spTree>
    <p:extLst>
      <p:ext uri="{BB962C8B-B14F-4D97-AF65-F5344CB8AC3E}">
        <p14:creationId xmlns:p14="http://schemas.microsoft.com/office/powerpoint/2010/main" val="62002335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8.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47.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C790BE2-4E4F-4AAF-81A2-4A6F4885E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D28B54C3-B57B-472A-B96E-1FCB67093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9905998"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7DB3C429-F8DA-49B9-AF84-21996FCF7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4"/>
            <a:ext cx="9906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E12088DD-B1AD-40E0-8B86-1D87A2CCD9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0794" y="-1513375"/>
            <a:ext cx="6858001" cy="9884750"/>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C4C9F2B0-1044-46EB-8AEB-C3BFFDE6C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51994" y="0"/>
            <a:ext cx="4953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0C395952-4E26-45A2-8756-2ADFD6E53C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3"/>
            <a:ext cx="9898582"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xmlns="" id="{4734BADF-9461-4621-B112-2D7BABEA7D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2516" y="4049"/>
            <a:ext cx="8300968"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Imagem 2">
            <a:extLst>
              <a:ext uri="{FF2B5EF4-FFF2-40B4-BE49-F238E27FC236}">
                <a16:creationId xmlns:a16="http://schemas.microsoft.com/office/drawing/2014/main" xmlns="" id="{98AF2E36-9EA6-5177-1AB1-1B437F405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927" y="1093421"/>
            <a:ext cx="2824131" cy="2107866"/>
          </a:xfrm>
          <a:prstGeom prst="rect">
            <a:avLst/>
          </a:prstGeom>
        </p:spPr>
      </p:pic>
      <p:sp>
        <p:nvSpPr>
          <p:cNvPr id="4" name="Título 3">
            <a:extLst>
              <a:ext uri="{FF2B5EF4-FFF2-40B4-BE49-F238E27FC236}">
                <a16:creationId xmlns:a16="http://schemas.microsoft.com/office/drawing/2014/main" xmlns="" id="{C58B2092-66F3-95B0-D265-8AB3A92CEA94}"/>
              </a:ext>
            </a:extLst>
          </p:cNvPr>
          <p:cNvSpPr>
            <a:spLocks noGrp="1"/>
          </p:cNvSpPr>
          <p:nvPr>
            <p:ph type="title"/>
          </p:nvPr>
        </p:nvSpPr>
        <p:spPr>
          <a:xfrm>
            <a:off x="2865971" y="3414485"/>
            <a:ext cx="4158343" cy="1325563"/>
          </a:xfrm>
        </p:spPr>
        <p:txBody>
          <a:bodyPr/>
          <a:lstStyle/>
          <a:p>
            <a:pPr algn="ctr"/>
            <a:r>
              <a:rPr lang="pt-BR" b="1" dirty="0">
                <a:solidFill>
                  <a:schemeClr val="accent1"/>
                </a:solidFill>
              </a:rPr>
              <a:t>DOCUMENTAÇÃO PEDAGÓGICA </a:t>
            </a:r>
          </a:p>
        </p:txBody>
      </p:sp>
      <p:sp>
        <p:nvSpPr>
          <p:cNvPr id="5" name="CaixaDeTexto 4">
            <a:extLst>
              <a:ext uri="{FF2B5EF4-FFF2-40B4-BE49-F238E27FC236}">
                <a16:creationId xmlns:a16="http://schemas.microsoft.com/office/drawing/2014/main" xmlns="" id="{245FBDC4-3CCF-B97F-4322-BF4334EA577E}"/>
              </a:ext>
            </a:extLst>
          </p:cNvPr>
          <p:cNvSpPr txBox="1"/>
          <p:nvPr/>
        </p:nvSpPr>
        <p:spPr>
          <a:xfrm>
            <a:off x="3776336" y="4790487"/>
            <a:ext cx="2351314" cy="390556"/>
          </a:xfrm>
          <a:prstGeom prst="rect">
            <a:avLst/>
          </a:prstGeom>
          <a:noFill/>
        </p:spPr>
        <p:txBody>
          <a:bodyPr wrap="square" rtlCol="0">
            <a:spAutoFit/>
          </a:bodyPr>
          <a:lstStyle/>
          <a:p>
            <a:pPr algn="ctr"/>
            <a:r>
              <a:rPr lang="pt-BR" sz="1938" dirty="0"/>
              <a:t> JARDIM I</a:t>
            </a:r>
            <a:r>
              <a:rPr lang="pt-BR" sz="1246" dirty="0"/>
              <a:t> </a:t>
            </a:r>
          </a:p>
        </p:txBody>
      </p:sp>
      <p:sp>
        <p:nvSpPr>
          <p:cNvPr id="6" name="CaixaDeTexto 5">
            <a:extLst>
              <a:ext uri="{FF2B5EF4-FFF2-40B4-BE49-F238E27FC236}">
                <a16:creationId xmlns:a16="http://schemas.microsoft.com/office/drawing/2014/main" xmlns="" id="{E799081E-CDB0-4AE5-176A-5788890C4351}"/>
              </a:ext>
            </a:extLst>
          </p:cNvPr>
          <p:cNvSpPr txBox="1"/>
          <p:nvPr/>
        </p:nvSpPr>
        <p:spPr>
          <a:xfrm>
            <a:off x="4092467" y="5266728"/>
            <a:ext cx="1705349" cy="284052"/>
          </a:xfrm>
          <a:prstGeom prst="rect">
            <a:avLst/>
          </a:prstGeom>
          <a:noFill/>
        </p:spPr>
        <p:txBody>
          <a:bodyPr wrap="square" rtlCol="0">
            <a:spAutoFit/>
          </a:bodyPr>
          <a:lstStyle/>
          <a:p>
            <a:pPr algn="ctr"/>
            <a:r>
              <a:rPr lang="pt-BR" sz="1246" dirty="0"/>
              <a:t>4º BIMESTRE </a:t>
            </a:r>
          </a:p>
        </p:txBody>
      </p:sp>
    </p:spTree>
    <p:extLst>
      <p:ext uri="{BB962C8B-B14F-4D97-AF65-F5344CB8AC3E}">
        <p14:creationId xmlns:p14="http://schemas.microsoft.com/office/powerpoint/2010/main" val="4149820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D7B6173-1D58-48E2-83CF-37350F315F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D4464D8-FD41-4EA2-9094-791BB1112F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352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xmlns="" id="{B0DAC8FB-A162-44E3-A606-C855A03A5B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903523" cy="6862380"/>
          </a:xfrm>
          <a:prstGeom prst="rect">
            <a:avLst/>
          </a:prstGeom>
        </p:spPr>
      </p:pic>
      <p:sp>
        <p:nvSpPr>
          <p:cNvPr id="14" name="Rectangle 13">
            <a:extLst>
              <a:ext uri="{FF2B5EF4-FFF2-40B4-BE49-F238E27FC236}">
                <a16:creationId xmlns:a16="http://schemas.microsoft.com/office/drawing/2014/main" xmlns="" id="{21BDEC81-16A7-4451-B893-C15000083B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3523"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59DF772F-A79B-48F9-8B22-3B11AB306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565" y="729175"/>
            <a:ext cx="605878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4" name="Espaço Reservado para Conteúdo 3" descr="Uma imagem contendo menino, mesa, criança, pessoa&#10;&#10;Descrição gerada automaticamente">
            <a:extLst>
              <a:ext uri="{FF2B5EF4-FFF2-40B4-BE49-F238E27FC236}">
                <a16:creationId xmlns:a16="http://schemas.microsoft.com/office/drawing/2014/main" xmlns="" id="{0E6B645F-3D48-2379-9284-FC7049416B7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8224" y="3701050"/>
            <a:ext cx="1412015" cy="2335869"/>
          </a:xfrm>
          <a:prstGeom prst="rect">
            <a:avLst/>
          </a:prstGeom>
        </p:spPr>
      </p:pic>
      <p:pic>
        <p:nvPicPr>
          <p:cNvPr id="5" name="Imagem 4" descr="Uma imagem contendo mesa, menino, pequeno, olhando&#10;&#10;Descrição gerada automaticamente">
            <a:extLst>
              <a:ext uri="{FF2B5EF4-FFF2-40B4-BE49-F238E27FC236}">
                <a16:creationId xmlns:a16="http://schemas.microsoft.com/office/drawing/2014/main" xmlns="" id="{0FD0D4F2-A1C8-4F9A-F9C7-B8D6F87939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59" y="214165"/>
            <a:ext cx="1349880" cy="2399786"/>
          </a:xfrm>
          <a:prstGeom prst="rect">
            <a:avLst/>
          </a:prstGeom>
        </p:spPr>
      </p:pic>
      <p:pic>
        <p:nvPicPr>
          <p:cNvPr id="6" name="Imagem 5" descr="Uma imagem contendo menino, comida, mesa, criança&#10;&#10;Descrição gerada automaticamente">
            <a:extLst>
              <a:ext uri="{FF2B5EF4-FFF2-40B4-BE49-F238E27FC236}">
                <a16:creationId xmlns:a16="http://schemas.microsoft.com/office/drawing/2014/main" xmlns="" id="{FDF58787-854F-33AA-DB2C-23D96F10A4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2588" y="214164"/>
            <a:ext cx="1349880" cy="2399787"/>
          </a:xfrm>
          <a:prstGeom prst="rect">
            <a:avLst/>
          </a:prstGeom>
        </p:spPr>
      </p:pic>
      <p:pic>
        <p:nvPicPr>
          <p:cNvPr id="7" name="Imagem 6" descr="Uma imagem contendo pessoa, menino, criança, ao ar livre&#10;&#10;Descrição gerada automaticamente">
            <a:extLst>
              <a:ext uri="{FF2B5EF4-FFF2-40B4-BE49-F238E27FC236}">
                <a16:creationId xmlns:a16="http://schemas.microsoft.com/office/drawing/2014/main" xmlns="" id="{68944BD9-6026-666F-4790-54CBAA0D90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224" y="819817"/>
            <a:ext cx="2845652" cy="1084657"/>
          </a:xfrm>
          <a:prstGeom prst="rect">
            <a:avLst/>
          </a:prstGeom>
        </p:spPr>
      </p:pic>
      <p:pic>
        <p:nvPicPr>
          <p:cNvPr id="9" name="Imagem 8" descr="Uma imagem contendo pessoa, ao ar livre, criança, menino&#10;&#10;Descrição gerada automaticamente">
            <a:extLst>
              <a:ext uri="{FF2B5EF4-FFF2-40B4-BE49-F238E27FC236}">
                <a16:creationId xmlns:a16="http://schemas.microsoft.com/office/drawing/2014/main" xmlns="" id="{E503CEB8-E785-3CC4-4857-5DFB4F4CB2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332" y="3676567"/>
            <a:ext cx="1331459" cy="2349560"/>
          </a:xfrm>
          <a:prstGeom prst="rect">
            <a:avLst/>
          </a:prstGeom>
        </p:spPr>
      </p:pic>
      <p:pic>
        <p:nvPicPr>
          <p:cNvPr id="11" name="Imagem 10" descr="Uma imagem contendo pessoa, ao ar livre, mesa, comida&#10;&#10;Descrição gerada automaticamente">
            <a:extLst>
              <a:ext uri="{FF2B5EF4-FFF2-40B4-BE49-F238E27FC236}">
                <a16:creationId xmlns:a16="http://schemas.microsoft.com/office/drawing/2014/main" xmlns="" id="{8817BBCB-EDBC-3C40-34AF-017D24A4DC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3284" y="2718482"/>
            <a:ext cx="1349880" cy="2399785"/>
          </a:xfrm>
          <a:prstGeom prst="rect">
            <a:avLst/>
          </a:prstGeom>
        </p:spPr>
      </p:pic>
      <p:pic>
        <p:nvPicPr>
          <p:cNvPr id="13" name="Imagem 12" descr="Uma imagem contendo pessoa, ao ar livre, edifício, segurando&#10;&#10;Descrição gerada automaticamente">
            <a:extLst>
              <a:ext uri="{FF2B5EF4-FFF2-40B4-BE49-F238E27FC236}">
                <a16:creationId xmlns:a16="http://schemas.microsoft.com/office/drawing/2014/main" xmlns="" id="{D24A6520-2FF9-0E0F-7F58-39C4B1E771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2588" y="2718481"/>
            <a:ext cx="1349880" cy="2399786"/>
          </a:xfrm>
          <a:prstGeom prst="rect">
            <a:avLst/>
          </a:prstGeom>
        </p:spPr>
      </p:pic>
      <p:pic>
        <p:nvPicPr>
          <p:cNvPr id="15" name="Imagem 14" descr="Pessoa com bicho de pelúcia azul&#10;&#10;Descrição gerada automaticamente com confiança média">
            <a:extLst>
              <a:ext uri="{FF2B5EF4-FFF2-40B4-BE49-F238E27FC236}">
                <a16:creationId xmlns:a16="http://schemas.microsoft.com/office/drawing/2014/main" xmlns="" id="{64C85B53-4A1D-5AAD-1FD3-A319D02721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09950" y="3701049"/>
            <a:ext cx="1313926" cy="2335869"/>
          </a:xfrm>
          <a:prstGeom prst="rect">
            <a:avLst/>
          </a:prstGeom>
        </p:spPr>
      </p:pic>
      <p:pic>
        <p:nvPicPr>
          <p:cNvPr id="18" name="Imagem 17" descr="Uma imagem contendo pessoa, menino, criança, jovem&#10;&#10;Descrição gerada automaticamente">
            <a:extLst>
              <a:ext uri="{FF2B5EF4-FFF2-40B4-BE49-F238E27FC236}">
                <a16:creationId xmlns:a16="http://schemas.microsoft.com/office/drawing/2014/main" xmlns="" id="{BCFBF8A1-442D-B25F-D088-B1F2E6797B7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71284" y="5228730"/>
            <a:ext cx="2701573" cy="1519635"/>
          </a:xfrm>
          <a:prstGeom prst="rect">
            <a:avLst/>
          </a:prstGeom>
        </p:spPr>
      </p:pic>
      <p:pic>
        <p:nvPicPr>
          <p:cNvPr id="19" name="Imagem 18" descr="Uma imagem contendo pessoa, mesa, menino, grama&#10;&#10;Descrição gerada automaticamente">
            <a:extLst>
              <a:ext uri="{FF2B5EF4-FFF2-40B4-BE49-F238E27FC236}">
                <a16:creationId xmlns:a16="http://schemas.microsoft.com/office/drawing/2014/main" xmlns="" id="{74BFDEE7-9073-9D06-CF1A-90ABDFA948D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54474" y="3690257"/>
            <a:ext cx="1313926" cy="2335869"/>
          </a:xfrm>
          <a:prstGeom prst="rect">
            <a:avLst/>
          </a:prstGeom>
        </p:spPr>
      </p:pic>
      <p:pic>
        <p:nvPicPr>
          <p:cNvPr id="20" name="Imagem 19" descr="Uma imagem contendo pessoa, menino, criança, mesa&#10;&#10;Descrição gerada automaticamente">
            <a:extLst>
              <a:ext uri="{FF2B5EF4-FFF2-40B4-BE49-F238E27FC236}">
                <a16:creationId xmlns:a16="http://schemas.microsoft.com/office/drawing/2014/main" xmlns="" id="{CC4E0D7F-829B-81DE-35E8-4135C97C7AF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10545" y="946213"/>
            <a:ext cx="1619280" cy="1830997"/>
          </a:xfrm>
          <a:prstGeom prst="rect">
            <a:avLst/>
          </a:prstGeom>
        </p:spPr>
      </p:pic>
      <p:sp>
        <p:nvSpPr>
          <p:cNvPr id="21" name="Título 1">
            <a:extLst>
              <a:ext uri="{FF2B5EF4-FFF2-40B4-BE49-F238E27FC236}">
                <a16:creationId xmlns:a16="http://schemas.microsoft.com/office/drawing/2014/main" xmlns="" id="{8419C00F-ED26-137B-41F2-AFC481C3665F}"/>
              </a:ext>
            </a:extLst>
          </p:cNvPr>
          <p:cNvSpPr>
            <a:spLocks noGrp="1"/>
          </p:cNvSpPr>
          <p:nvPr>
            <p:ph type="title"/>
          </p:nvPr>
        </p:nvSpPr>
        <p:spPr>
          <a:xfrm>
            <a:off x="2647162" y="16527"/>
            <a:ext cx="3735964" cy="962373"/>
          </a:xfrm>
        </p:spPr>
        <p:txBody>
          <a:bodyPr vert="horz" lIns="91440" tIns="45720" rIns="91440" bIns="45720" rtlCol="0" anchor="ctr">
            <a:normAutofit fontScale="90000"/>
          </a:bodyPr>
          <a:lstStyle/>
          <a:p>
            <a:pPr algn="ctr"/>
            <a:r>
              <a:rPr lang="pt-BR" sz="3500" b="1" kern="1200" dirty="0" smtClean="0">
                <a:solidFill>
                  <a:srgbClr val="FFFFFF"/>
                </a:solidFill>
                <a:latin typeface="+mj-lt"/>
                <a:ea typeface="+mj-ea"/>
                <a:cs typeface="+mj-cs"/>
              </a:rPr>
              <a:t>Observações da Horta</a:t>
            </a:r>
            <a:endParaRPr lang="pt-BR" sz="3500" b="1" kern="1200" dirty="0">
              <a:solidFill>
                <a:srgbClr val="FFFFFF"/>
              </a:solidFill>
              <a:latin typeface="+mj-lt"/>
              <a:ea typeface="+mj-ea"/>
              <a:cs typeface="+mj-cs"/>
            </a:endParaRPr>
          </a:p>
        </p:txBody>
      </p:sp>
      <p:sp>
        <p:nvSpPr>
          <p:cNvPr id="22" name="CaixaDeTexto 21">
            <a:extLst>
              <a:ext uri="{FF2B5EF4-FFF2-40B4-BE49-F238E27FC236}">
                <a16:creationId xmlns:a16="http://schemas.microsoft.com/office/drawing/2014/main" xmlns="" id="{EE9925F6-397E-2CE9-BE04-D1BE3C8ABDC3}"/>
              </a:ext>
            </a:extLst>
          </p:cNvPr>
          <p:cNvSpPr txBox="1"/>
          <p:nvPr/>
        </p:nvSpPr>
        <p:spPr>
          <a:xfrm>
            <a:off x="468101" y="1891947"/>
            <a:ext cx="3076837" cy="646331"/>
          </a:xfrm>
          <a:prstGeom prst="rect">
            <a:avLst/>
          </a:prstGeom>
          <a:noFill/>
        </p:spPr>
        <p:txBody>
          <a:bodyPr wrap="square" rtlCol="0">
            <a:spAutoFit/>
          </a:bodyPr>
          <a:lstStyle/>
          <a:p>
            <a:pPr algn="just"/>
            <a:r>
              <a:rPr lang="pt-BR" sz="1200" dirty="0"/>
              <a:t>D.V “Pro, nasceu uma folha no cesto. Porque colocaram uma semente aí nasceu pequenininha, mas ela vai crescer ainda, né?”</a:t>
            </a:r>
          </a:p>
        </p:txBody>
      </p:sp>
      <p:sp>
        <p:nvSpPr>
          <p:cNvPr id="23" name="CaixaDeTexto 22">
            <a:extLst>
              <a:ext uri="{FF2B5EF4-FFF2-40B4-BE49-F238E27FC236}">
                <a16:creationId xmlns:a16="http://schemas.microsoft.com/office/drawing/2014/main" xmlns="" id="{8B34A9B2-951B-608B-3A2F-EC7522518433}"/>
              </a:ext>
            </a:extLst>
          </p:cNvPr>
          <p:cNvSpPr txBox="1"/>
          <p:nvPr/>
        </p:nvSpPr>
        <p:spPr>
          <a:xfrm>
            <a:off x="2022402" y="2522446"/>
            <a:ext cx="2802948" cy="276999"/>
          </a:xfrm>
          <a:prstGeom prst="rect">
            <a:avLst/>
          </a:prstGeom>
          <a:noFill/>
        </p:spPr>
        <p:txBody>
          <a:bodyPr wrap="square" rtlCol="0">
            <a:spAutoFit/>
          </a:bodyPr>
          <a:lstStyle/>
          <a:p>
            <a:pPr algn="just"/>
            <a:r>
              <a:rPr lang="pt-BR" sz="1200" dirty="0"/>
              <a:t>A.S “Eu vi uma folha, tem muita folha aí.”</a:t>
            </a:r>
          </a:p>
        </p:txBody>
      </p:sp>
      <p:sp>
        <p:nvSpPr>
          <p:cNvPr id="25" name="CaixaDeTexto 24">
            <a:extLst>
              <a:ext uri="{FF2B5EF4-FFF2-40B4-BE49-F238E27FC236}">
                <a16:creationId xmlns:a16="http://schemas.microsoft.com/office/drawing/2014/main" xmlns="" id="{6979696A-1796-534F-DDD0-15C2B9A36F42}"/>
              </a:ext>
            </a:extLst>
          </p:cNvPr>
          <p:cNvSpPr txBox="1"/>
          <p:nvPr/>
        </p:nvSpPr>
        <p:spPr>
          <a:xfrm>
            <a:off x="487636" y="2811390"/>
            <a:ext cx="5812963" cy="830997"/>
          </a:xfrm>
          <a:prstGeom prst="rect">
            <a:avLst/>
          </a:prstGeom>
          <a:noFill/>
        </p:spPr>
        <p:txBody>
          <a:bodyPr wrap="square" rtlCol="0">
            <a:spAutoFit/>
          </a:bodyPr>
          <a:lstStyle/>
          <a:p>
            <a:pPr algn="just"/>
            <a:r>
              <a:rPr lang="pt-BR" sz="1200" dirty="0"/>
              <a:t>B.D “</a:t>
            </a:r>
            <a:r>
              <a:rPr lang="pt-BR" sz="1200" dirty="0" err="1"/>
              <a:t>To</a:t>
            </a:r>
            <a:r>
              <a:rPr lang="pt-BR" sz="1200" dirty="0"/>
              <a:t> vendo que tão quase que pequenas. Olha aqui ó, aqui, bem aqui ó, tem umas plantinhas com mais um pouquinho grandes, mas eu consigo ver sem a lupa. É  porque meus olhinhos são grandes.” Apontando para a cebolinha que está maior em relação as demais, acrescenta “Tem muitas”.</a:t>
            </a:r>
          </a:p>
        </p:txBody>
      </p:sp>
    </p:spTree>
    <p:extLst>
      <p:ext uri="{BB962C8B-B14F-4D97-AF65-F5344CB8AC3E}">
        <p14:creationId xmlns:p14="http://schemas.microsoft.com/office/powerpoint/2010/main" val="3051964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2DD056-ACBD-2E91-A7E9-B2279E7683AC}"/>
              </a:ext>
            </a:extLst>
          </p:cNvPr>
          <p:cNvSpPr>
            <a:spLocks noGrp="1"/>
          </p:cNvSpPr>
          <p:nvPr>
            <p:ph type="title"/>
          </p:nvPr>
        </p:nvSpPr>
        <p:spPr>
          <a:xfrm>
            <a:off x="139959" y="3376488"/>
            <a:ext cx="3933277" cy="956674"/>
          </a:xfrm>
        </p:spPr>
        <p:txBody>
          <a:bodyPr vert="horz" lIns="91440" tIns="45720" rIns="91440" bIns="45720" rtlCol="0" anchor="ctr">
            <a:normAutofit/>
          </a:bodyPr>
          <a:lstStyle/>
          <a:p>
            <a:pPr algn="ctr"/>
            <a:r>
              <a:rPr lang="en-US" sz="2800" b="1" kern="1200" dirty="0" err="1">
                <a:solidFill>
                  <a:schemeClr val="tx1"/>
                </a:solidFill>
                <a:latin typeface="+mj-lt"/>
                <a:ea typeface="+mj-ea"/>
                <a:cs typeface="+mj-cs"/>
              </a:rPr>
              <a:t>Tintas</a:t>
            </a:r>
            <a:r>
              <a:rPr lang="en-US" sz="2800" b="1" kern="1200" dirty="0">
                <a:solidFill>
                  <a:schemeClr val="tx1"/>
                </a:solidFill>
                <a:latin typeface="+mj-lt"/>
                <a:ea typeface="+mj-ea"/>
                <a:cs typeface="+mj-cs"/>
              </a:rPr>
              <a:t> com </a:t>
            </a:r>
            <a:r>
              <a:rPr lang="en-US" sz="2800" b="1" kern="1200" dirty="0" err="1">
                <a:solidFill>
                  <a:schemeClr val="tx1"/>
                </a:solidFill>
                <a:latin typeface="+mj-lt"/>
                <a:ea typeface="+mj-ea"/>
                <a:cs typeface="+mj-cs"/>
              </a:rPr>
              <a:t>temperos</a:t>
            </a:r>
            <a:r>
              <a:rPr lang="en-US" sz="2800" b="1" dirty="0"/>
              <a:t>, </a:t>
            </a:r>
            <a:r>
              <a:rPr lang="en-US" sz="2800" b="1" dirty="0" err="1"/>
              <a:t>sementes</a:t>
            </a:r>
            <a:r>
              <a:rPr lang="en-US" sz="2800" b="1" dirty="0"/>
              <a:t> </a:t>
            </a:r>
            <a:r>
              <a:rPr lang="en-US" sz="2800" b="1" kern="1200" dirty="0">
                <a:solidFill>
                  <a:schemeClr val="tx1"/>
                </a:solidFill>
                <a:latin typeface="+mj-lt"/>
                <a:ea typeface="+mj-ea"/>
                <a:cs typeface="+mj-cs"/>
              </a:rPr>
              <a:t>e </a:t>
            </a:r>
            <a:r>
              <a:rPr lang="en-US" sz="2800" b="1" kern="1200" dirty="0" err="1">
                <a:solidFill>
                  <a:schemeClr val="tx1"/>
                </a:solidFill>
                <a:latin typeface="+mj-lt"/>
                <a:ea typeface="+mj-ea"/>
                <a:cs typeface="+mj-cs"/>
              </a:rPr>
              <a:t>chás</a:t>
            </a:r>
            <a:endParaRPr lang="en-US" sz="2800" b="1" kern="1200" dirty="0">
              <a:solidFill>
                <a:schemeClr val="tx1"/>
              </a:solidFill>
              <a:latin typeface="+mj-lt"/>
              <a:ea typeface="+mj-ea"/>
              <a:cs typeface="+mj-cs"/>
            </a:endParaRPr>
          </a:p>
        </p:txBody>
      </p:sp>
      <p:pic>
        <p:nvPicPr>
          <p:cNvPr id="10" name="Imagem 9" descr="Criança em cima de mesa azul&#10;&#10;Descrição gerada automaticamente com confiança baixa">
            <a:extLst>
              <a:ext uri="{FF2B5EF4-FFF2-40B4-BE49-F238E27FC236}">
                <a16:creationId xmlns:a16="http://schemas.microsoft.com/office/drawing/2014/main" xmlns="" id="{CC510451-C6C9-1E4B-8791-BD2070B9F8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3" t="795" r="27238" b="-794"/>
          <a:stretch/>
        </p:blipFill>
        <p:spPr>
          <a:xfrm>
            <a:off x="4" y="881953"/>
            <a:ext cx="2977672" cy="2310286"/>
          </a:xfrm>
          <a:prstGeom prst="rect">
            <a:avLst/>
          </a:prstGeom>
        </p:spPr>
      </p:pic>
      <p:sp>
        <p:nvSpPr>
          <p:cNvPr id="64" name="Freeform: Shape 63">
            <a:extLst>
              <a:ext uri="{FF2B5EF4-FFF2-40B4-BE49-F238E27FC236}">
                <a16:creationId xmlns:a16="http://schemas.microsoft.com/office/drawing/2014/main" xmlns="" id="{7BC0F8B1-F985-469B-8332-13DBC7665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455969" y="451044"/>
            <a:ext cx="1875724"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16" name="Imagem 15" descr="Uma imagem contendo pessoa, criança, no interior, mesa&#10;&#10;Descrição gerada automaticamente">
            <a:extLst>
              <a:ext uri="{FF2B5EF4-FFF2-40B4-BE49-F238E27FC236}">
                <a16:creationId xmlns:a16="http://schemas.microsoft.com/office/drawing/2014/main" xmlns="" id="{094A6AEC-8C96-1D95-D0B3-2E32D9AA3B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19" r="25471" b="2"/>
          <a:stretch/>
        </p:blipFill>
        <p:spPr>
          <a:xfrm>
            <a:off x="3459560" y="-1"/>
            <a:ext cx="3292177" cy="3192239"/>
          </a:xfrm>
          <a:prstGeom prst="rect">
            <a:avLst/>
          </a:prstGeom>
        </p:spPr>
      </p:pic>
      <p:pic>
        <p:nvPicPr>
          <p:cNvPr id="8" name="Imagem 7" descr="Menino com comida na mesa&#10;&#10;Descrição gerada automaticamente">
            <a:extLst>
              <a:ext uri="{FF2B5EF4-FFF2-40B4-BE49-F238E27FC236}">
                <a16:creationId xmlns:a16="http://schemas.microsoft.com/office/drawing/2014/main" xmlns="" id="{4B064028-721E-B69F-5F90-5AD12556B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59" r="3800" b="-2"/>
          <a:stretch/>
        </p:blipFill>
        <p:spPr>
          <a:xfrm>
            <a:off x="6889977" y="863600"/>
            <a:ext cx="2299607" cy="1894535"/>
          </a:xfrm>
          <a:prstGeom prst="rect">
            <a:avLst/>
          </a:prstGeom>
        </p:spPr>
      </p:pic>
      <p:sp>
        <p:nvSpPr>
          <p:cNvPr id="66" name="Freeform: Shape 65">
            <a:extLst>
              <a:ext uri="{FF2B5EF4-FFF2-40B4-BE49-F238E27FC236}">
                <a16:creationId xmlns:a16="http://schemas.microsoft.com/office/drawing/2014/main" xmlns="" id="{89D15953-1642-4DD6-AD9E-01AA19247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7691918" y="434000"/>
            <a:ext cx="1875724"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sp>
        <p:nvSpPr>
          <p:cNvPr id="4" name="CaixaDeTexto 3">
            <a:extLst>
              <a:ext uri="{FF2B5EF4-FFF2-40B4-BE49-F238E27FC236}">
                <a16:creationId xmlns:a16="http://schemas.microsoft.com/office/drawing/2014/main" xmlns="" id="{FDD6B48D-69DC-F1F0-8CD9-EE6A99412265}"/>
              </a:ext>
            </a:extLst>
          </p:cNvPr>
          <p:cNvSpPr txBox="1"/>
          <p:nvPr/>
        </p:nvSpPr>
        <p:spPr>
          <a:xfrm>
            <a:off x="7913236" y="131989"/>
            <a:ext cx="2090155" cy="313482"/>
          </a:xfrm>
          <a:prstGeom prst="rect">
            <a:avLst/>
          </a:prstGeom>
        </p:spPr>
        <p:txBody>
          <a:bodyPr vert="horz" lIns="91440" tIns="45720" rIns="91440" bIns="45720" rtlCol="0">
            <a:normAutofit/>
          </a:bodyPr>
          <a:lstStyle/>
          <a:p>
            <a:pPr defTabSz="914400">
              <a:lnSpc>
                <a:spcPct val="90000"/>
              </a:lnSpc>
              <a:spcAft>
                <a:spcPts val="600"/>
              </a:spcAft>
            </a:pPr>
            <a:r>
              <a:rPr lang="en-US" sz="1200" b="1" dirty="0"/>
              <a:t>Data: 21/10/2022</a:t>
            </a:r>
          </a:p>
        </p:txBody>
      </p:sp>
      <p:pic>
        <p:nvPicPr>
          <p:cNvPr id="6" name="Imagem 5" descr="Pessoa em cima de uma mesa com comida&#10;&#10;Descrição gerada automaticamente com confiança média">
            <a:extLst>
              <a:ext uri="{FF2B5EF4-FFF2-40B4-BE49-F238E27FC236}">
                <a16:creationId xmlns:a16="http://schemas.microsoft.com/office/drawing/2014/main" xmlns="" id="{42CEE7CF-20AA-BC56-3026-F53255A690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7859" r="11769"/>
          <a:stretch/>
        </p:blipFill>
        <p:spPr>
          <a:xfrm>
            <a:off x="4305684" y="3338001"/>
            <a:ext cx="2446054" cy="2507628"/>
          </a:xfrm>
          <a:prstGeom prst="rect">
            <a:avLst/>
          </a:prstGeom>
        </p:spPr>
      </p:pic>
      <p:pic>
        <p:nvPicPr>
          <p:cNvPr id="12" name="Imagem 11" descr="Criança comendo bolo&#10;&#10;Descrição gerada automaticamente com confiança média">
            <a:extLst>
              <a:ext uri="{FF2B5EF4-FFF2-40B4-BE49-F238E27FC236}">
                <a16:creationId xmlns:a16="http://schemas.microsoft.com/office/drawing/2014/main" xmlns="" id="{1859996E-95C4-5FC5-7CDF-42065BD522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759" r="39657"/>
          <a:stretch/>
        </p:blipFill>
        <p:spPr>
          <a:xfrm>
            <a:off x="7261871" y="2919002"/>
            <a:ext cx="2644129" cy="2940275"/>
          </a:xfrm>
          <a:prstGeom prst="rect">
            <a:avLst/>
          </a:prstGeom>
        </p:spPr>
      </p:pic>
      <p:sp>
        <p:nvSpPr>
          <p:cNvPr id="68" name="Freeform 6">
            <a:extLst>
              <a:ext uri="{FF2B5EF4-FFF2-40B4-BE49-F238E27FC236}">
                <a16:creationId xmlns:a16="http://schemas.microsoft.com/office/drawing/2014/main" xmlns="" id="{FBF3780C-749F-4B50-9E1D-F2B1F6DB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6887426" y="2919002"/>
            <a:ext cx="2051621"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3" name="Imagem 2">
            <a:extLst>
              <a:ext uri="{FF2B5EF4-FFF2-40B4-BE49-F238E27FC236}">
                <a16:creationId xmlns:a16="http://schemas.microsoft.com/office/drawing/2014/main" xmlns="" id="{088D67C5-23F7-EC7D-6541-D8897E2AAE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997" y="130072"/>
            <a:ext cx="860079" cy="641944"/>
          </a:xfrm>
          <a:prstGeom prst="rect">
            <a:avLst/>
          </a:prstGeom>
        </p:spPr>
      </p:pic>
      <p:sp>
        <p:nvSpPr>
          <p:cNvPr id="17" name="CaixaDeTexto 16">
            <a:extLst>
              <a:ext uri="{FF2B5EF4-FFF2-40B4-BE49-F238E27FC236}">
                <a16:creationId xmlns:a16="http://schemas.microsoft.com/office/drawing/2014/main" xmlns="" id="{1CD8B41E-5696-D81E-F811-599AAFE345A4}"/>
              </a:ext>
            </a:extLst>
          </p:cNvPr>
          <p:cNvSpPr txBox="1"/>
          <p:nvPr/>
        </p:nvSpPr>
        <p:spPr>
          <a:xfrm>
            <a:off x="250997" y="4336920"/>
            <a:ext cx="3714513" cy="1754326"/>
          </a:xfrm>
          <a:prstGeom prst="rect">
            <a:avLst/>
          </a:prstGeom>
          <a:noFill/>
        </p:spPr>
        <p:txBody>
          <a:bodyPr wrap="square" rtlCol="0">
            <a:spAutoFit/>
          </a:bodyPr>
          <a:lstStyle/>
          <a:p>
            <a:pPr algn="just"/>
            <a:r>
              <a:rPr lang="pt-BR" sz="1200" dirty="0"/>
              <a:t>Começamos a roda convidando todos a sentirem os aromas. Durante os preparos das tintas V.I ao observar a professora amassar as sementes de urucum diz “Porque você tá fazendo isso? Expliquei-lhe que ao quebrar as sementes elas virariam tinta, B.D diz “ Mas já tá virando. É amarela.” V.I, “É tinta amarela? É cheirosa.”</a:t>
            </a:r>
          </a:p>
          <a:p>
            <a:pPr algn="just"/>
            <a:r>
              <a:rPr lang="pt-BR" sz="1200" dirty="0"/>
              <a:t>Enquanto observava seu amigo preparar a tinta dele, V.I o lembra dos ingrediente do preparo.</a:t>
            </a:r>
          </a:p>
          <a:p>
            <a:pPr algn="just"/>
            <a:endParaRPr lang="pt-BR" sz="1200" dirty="0"/>
          </a:p>
        </p:txBody>
      </p:sp>
    </p:spTree>
    <p:extLst>
      <p:ext uri="{BB962C8B-B14F-4D97-AF65-F5344CB8AC3E}">
        <p14:creationId xmlns:p14="http://schemas.microsoft.com/office/powerpoint/2010/main" val="41124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m 11" descr="Criança com bolo na mesa&#10;&#10;Descrição gerada automaticamente">
            <a:extLst>
              <a:ext uri="{FF2B5EF4-FFF2-40B4-BE49-F238E27FC236}">
                <a16:creationId xmlns:a16="http://schemas.microsoft.com/office/drawing/2014/main" xmlns="" id="{E248D9D1-86D0-BCBE-F021-926FE0F90E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0" r="-6" b="15584"/>
          <a:stretch/>
        </p:blipFill>
        <p:spPr>
          <a:xfrm>
            <a:off x="906808" y="975815"/>
            <a:ext cx="1935555" cy="2216424"/>
          </a:xfrm>
          <a:prstGeom prst="rect">
            <a:avLst/>
          </a:prstGeom>
        </p:spPr>
      </p:pic>
      <p:sp>
        <p:nvSpPr>
          <p:cNvPr id="30" name="Freeform: Shape 29">
            <a:extLst>
              <a:ext uri="{FF2B5EF4-FFF2-40B4-BE49-F238E27FC236}">
                <a16:creationId xmlns:a16="http://schemas.microsoft.com/office/drawing/2014/main" xmlns="" id="{7BC0F8B1-F985-469B-8332-13DBC7665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455969" y="451044"/>
            <a:ext cx="1875724"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16" name="Imagem 15" descr="Uma imagem contendo pessoa, menino, no interior, pequeno&#10;&#10;Descrição gerada automaticamente">
            <a:extLst>
              <a:ext uri="{FF2B5EF4-FFF2-40B4-BE49-F238E27FC236}">
                <a16:creationId xmlns:a16="http://schemas.microsoft.com/office/drawing/2014/main" xmlns="" id="{56DF4FFC-C5DC-4C9F-5C45-F78D54A5EF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86" t="4306" r="1884" b="41312"/>
          <a:stretch/>
        </p:blipFill>
        <p:spPr>
          <a:xfrm>
            <a:off x="3537790" y="184249"/>
            <a:ext cx="3070676" cy="3192239"/>
          </a:xfrm>
          <a:prstGeom prst="rect">
            <a:avLst/>
          </a:prstGeom>
        </p:spPr>
      </p:pic>
      <p:pic>
        <p:nvPicPr>
          <p:cNvPr id="7" name="Imagem 6" descr="Menino com comida na mesa&#10;&#10;Descrição gerada automaticamente com confiança média">
            <a:extLst>
              <a:ext uri="{FF2B5EF4-FFF2-40B4-BE49-F238E27FC236}">
                <a16:creationId xmlns:a16="http://schemas.microsoft.com/office/drawing/2014/main" xmlns="" id="{FCCBEF61-9FDA-F9EC-7F6F-94E353FC3F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4155"/>
          <a:stretch/>
        </p:blipFill>
        <p:spPr>
          <a:xfrm>
            <a:off x="7303893" y="798324"/>
            <a:ext cx="1712690" cy="2309354"/>
          </a:xfrm>
          <a:prstGeom prst="rect">
            <a:avLst/>
          </a:prstGeom>
        </p:spPr>
      </p:pic>
      <p:sp>
        <p:nvSpPr>
          <p:cNvPr id="32" name="Freeform: Shape 31">
            <a:extLst>
              <a:ext uri="{FF2B5EF4-FFF2-40B4-BE49-F238E27FC236}">
                <a16:creationId xmlns:a16="http://schemas.microsoft.com/office/drawing/2014/main" xmlns="" id="{89D15953-1642-4DD6-AD9E-01AA19247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7691918" y="434000"/>
            <a:ext cx="1875724"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pic>
        <p:nvPicPr>
          <p:cNvPr id="10" name="Imagem 9" descr="Menino sentado em frente a mesa com comida&#10;&#10;Descrição gerada automaticamente">
            <a:extLst>
              <a:ext uri="{FF2B5EF4-FFF2-40B4-BE49-F238E27FC236}">
                <a16:creationId xmlns:a16="http://schemas.microsoft.com/office/drawing/2014/main" xmlns="" id="{DDC3EFF7-61EB-0B50-C73D-C17063EF7D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04" r="-5" b="27252"/>
          <a:stretch/>
        </p:blipFill>
        <p:spPr>
          <a:xfrm>
            <a:off x="4556846" y="3703688"/>
            <a:ext cx="2051620" cy="1690230"/>
          </a:xfrm>
          <a:prstGeom prst="rect">
            <a:avLst/>
          </a:prstGeom>
        </p:spPr>
      </p:pic>
      <p:sp>
        <p:nvSpPr>
          <p:cNvPr id="34" name="Freeform 6">
            <a:extLst>
              <a:ext uri="{FF2B5EF4-FFF2-40B4-BE49-F238E27FC236}">
                <a16:creationId xmlns:a16="http://schemas.microsoft.com/office/drawing/2014/main" xmlns="" id="{FBF3780C-749F-4B50-9E1D-F2B1F6DB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6887426" y="2919002"/>
            <a:ext cx="2051621"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3" name="Imagem 2">
            <a:extLst>
              <a:ext uri="{FF2B5EF4-FFF2-40B4-BE49-F238E27FC236}">
                <a16:creationId xmlns:a16="http://schemas.microsoft.com/office/drawing/2014/main" xmlns="" id="{088D67C5-23F7-EC7D-6541-D8897E2AAE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360" y="111182"/>
            <a:ext cx="865956" cy="646330"/>
          </a:xfrm>
          <a:prstGeom prst="rect">
            <a:avLst/>
          </a:prstGeom>
        </p:spPr>
      </p:pic>
      <p:sp>
        <p:nvSpPr>
          <p:cNvPr id="17" name="CaixaDeTexto 16">
            <a:extLst>
              <a:ext uri="{FF2B5EF4-FFF2-40B4-BE49-F238E27FC236}">
                <a16:creationId xmlns:a16="http://schemas.microsoft.com/office/drawing/2014/main" xmlns="" id="{F8FC9B88-5F02-95B7-11AE-7AEDE6CCF9A2}"/>
              </a:ext>
            </a:extLst>
          </p:cNvPr>
          <p:cNvSpPr txBox="1"/>
          <p:nvPr/>
        </p:nvSpPr>
        <p:spPr>
          <a:xfrm>
            <a:off x="7913236" y="131989"/>
            <a:ext cx="2090155" cy="313482"/>
          </a:xfrm>
          <a:prstGeom prst="rect">
            <a:avLst/>
          </a:prstGeom>
        </p:spPr>
        <p:txBody>
          <a:bodyPr vert="horz" lIns="91440" tIns="45720" rIns="91440" bIns="45720" rtlCol="0">
            <a:normAutofit/>
          </a:bodyPr>
          <a:lstStyle/>
          <a:p>
            <a:pPr defTabSz="914400">
              <a:lnSpc>
                <a:spcPct val="90000"/>
              </a:lnSpc>
              <a:spcAft>
                <a:spcPts val="600"/>
              </a:spcAft>
            </a:pPr>
            <a:r>
              <a:rPr lang="en-US" sz="1200" b="1" dirty="0"/>
              <a:t>Data: 21/10/2022</a:t>
            </a:r>
          </a:p>
        </p:txBody>
      </p:sp>
      <p:sp>
        <p:nvSpPr>
          <p:cNvPr id="20" name="Título 1">
            <a:extLst>
              <a:ext uri="{FF2B5EF4-FFF2-40B4-BE49-F238E27FC236}">
                <a16:creationId xmlns:a16="http://schemas.microsoft.com/office/drawing/2014/main" xmlns="" id="{9E47AD5C-8747-59C2-1986-5A8E826149BD}"/>
              </a:ext>
            </a:extLst>
          </p:cNvPr>
          <p:cNvSpPr>
            <a:spLocks noGrp="1"/>
          </p:cNvSpPr>
          <p:nvPr>
            <p:ph type="title"/>
          </p:nvPr>
        </p:nvSpPr>
        <p:spPr>
          <a:xfrm>
            <a:off x="793123" y="3589815"/>
            <a:ext cx="3357865" cy="956674"/>
          </a:xfrm>
        </p:spPr>
        <p:txBody>
          <a:bodyPr vert="horz" lIns="91440" tIns="45720" rIns="91440" bIns="45720" rtlCol="0" anchor="ctr">
            <a:normAutofit/>
          </a:bodyPr>
          <a:lstStyle/>
          <a:p>
            <a:pPr algn="ctr"/>
            <a:r>
              <a:rPr lang="en-US" sz="2800" b="1" kern="1200" dirty="0" err="1">
                <a:solidFill>
                  <a:schemeClr val="tx1"/>
                </a:solidFill>
                <a:latin typeface="+mj-lt"/>
                <a:ea typeface="+mj-ea"/>
                <a:cs typeface="+mj-cs"/>
              </a:rPr>
              <a:t>Tintas</a:t>
            </a:r>
            <a:r>
              <a:rPr lang="en-US" sz="2800" b="1" kern="1200" dirty="0">
                <a:solidFill>
                  <a:schemeClr val="tx1"/>
                </a:solidFill>
                <a:latin typeface="+mj-lt"/>
                <a:ea typeface="+mj-ea"/>
                <a:cs typeface="+mj-cs"/>
              </a:rPr>
              <a:t> com </a:t>
            </a:r>
            <a:r>
              <a:rPr lang="en-US" sz="2800" b="1" kern="1200" dirty="0" err="1">
                <a:solidFill>
                  <a:schemeClr val="tx1"/>
                </a:solidFill>
                <a:latin typeface="+mj-lt"/>
                <a:ea typeface="+mj-ea"/>
                <a:cs typeface="+mj-cs"/>
              </a:rPr>
              <a:t>temperos</a:t>
            </a:r>
            <a:r>
              <a:rPr lang="en-US" sz="2800" b="1" kern="1200" dirty="0">
                <a:solidFill>
                  <a:schemeClr val="tx1"/>
                </a:solidFill>
                <a:latin typeface="+mj-lt"/>
                <a:ea typeface="+mj-ea"/>
                <a:cs typeface="+mj-cs"/>
              </a:rPr>
              <a:t>, </a:t>
            </a:r>
            <a:r>
              <a:rPr lang="en-US" sz="2800" b="1" kern="1200" dirty="0" err="1">
                <a:solidFill>
                  <a:schemeClr val="tx1"/>
                </a:solidFill>
                <a:latin typeface="+mj-lt"/>
                <a:ea typeface="+mj-ea"/>
                <a:cs typeface="+mj-cs"/>
              </a:rPr>
              <a:t>sementes</a:t>
            </a:r>
            <a:r>
              <a:rPr lang="en-US" sz="2800" b="1" kern="1200" dirty="0">
                <a:solidFill>
                  <a:schemeClr val="tx1"/>
                </a:solidFill>
                <a:latin typeface="+mj-lt"/>
                <a:ea typeface="+mj-ea"/>
                <a:cs typeface="+mj-cs"/>
              </a:rPr>
              <a:t> e </a:t>
            </a:r>
            <a:r>
              <a:rPr lang="en-US" sz="2800" b="1" kern="1200" dirty="0" err="1">
                <a:solidFill>
                  <a:schemeClr val="tx1"/>
                </a:solidFill>
                <a:latin typeface="+mj-lt"/>
                <a:ea typeface="+mj-ea"/>
                <a:cs typeface="+mj-cs"/>
              </a:rPr>
              <a:t>chás</a:t>
            </a:r>
            <a:endParaRPr lang="en-US" sz="2800" b="1" kern="1200" dirty="0">
              <a:solidFill>
                <a:schemeClr val="tx1"/>
              </a:solidFill>
              <a:latin typeface="+mj-lt"/>
              <a:ea typeface="+mj-ea"/>
              <a:cs typeface="+mj-cs"/>
            </a:endParaRPr>
          </a:p>
        </p:txBody>
      </p:sp>
      <p:sp>
        <p:nvSpPr>
          <p:cNvPr id="27" name="CaixaDeTexto 26">
            <a:extLst>
              <a:ext uri="{FF2B5EF4-FFF2-40B4-BE49-F238E27FC236}">
                <a16:creationId xmlns:a16="http://schemas.microsoft.com/office/drawing/2014/main" xmlns="" id="{66F39306-D736-E591-5DF2-8398F273A5A4}"/>
              </a:ext>
            </a:extLst>
          </p:cNvPr>
          <p:cNvSpPr txBox="1"/>
          <p:nvPr/>
        </p:nvSpPr>
        <p:spPr>
          <a:xfrm>
            <a:off x="350469" y="4550093"/>
            <a:ext cx="4003448" cy="2123658"/>
          </a:xfrm>
          <a:prstGeom prst="rect">
            <a:avLst/>
          </a:prstGeom>
          <a:noFill/>
        </p:spPr>
        <p:txBody>
          <a:bodyPr wrap="square" rtlCol="0">
            <a:spAutoFit/>
          </a:bodyPr>
          <a:lstStyle/>
          <a:p>
            <a:pPr algn="just"/>
            <a:r>
              <a:rPr lang="pt-BR" sz="1200" dirty="0"/>
              <a:t>Perguntei-lhes sobre a escolha de pincéis que fariam, M.T diz “O pincel”, apontando para os pincéis naturais. Ao ver a cenoura, S.A diz “Eu </a:t>
            </a:r>
            <a:r>
              <a:rPr lang="pt-BR" sz="1200" dirty="0" err="1"/>
              <a:t>to</a:t>
            </a:r>
            <a:r>
              <a:rPr lang="pt-BR" sz="1200" dirty="0"/>
              <a:t> muito empolgada”, M.T responde: “É uma cenoura. Eu quero.” A professora pergunta se M.T deseja ralar e ela responde: “Eu quero”.</a:t>
            </a:r>
          </a:p>
          <a:p>
            <a:pPr algn="just"/>
            <a:r>
              <a:rPr lang="pt-BR" sz="1200" dirty="0"/>
              <a:t>L.F explica o que deseja pintar com suas tintas naturais “Os dois carros do meu pai e o meu pai. Vai chover porque meu céu vai ser escuro e tem pingos. Vai encher meu pai todo de água, ó. Pim, </a:t>
            </a:r>
            <a:r>
              <a:rPr lang="pt-BR" sz="1200" dirty="0" err="1"/>
              <a:t>pim</a:t>
            </a:r>
            <a:r>
              <a:rPr lang="pt-BR" sz="1200" dirty="0"/>
              <a:t>, </a:t>
            </a:r>
            <a:r>
              <a:rPr lang="pt-BR" sz="1200" dirty="0" err="1"/>
              <a:t>pim</a:t>
            </a:r>
            <a:r>
              <a:rPr lang="pt-BR" sz="1200" dirty="0"/>
              <a:t>, molhou o papai e o carro também.”</a:t>
            </a:r>
          </a:p>
          <a:p>
            <a:pPr algn="just"/>
            <a:r>
              <a:rPr lang="pt-BR" sz="1200" dirty="0"/>
              <a:t>L.S diz “Eu vou fazer a grama de amarelo, meu pai, minha mãe e eu e o sol.”</a:t>
            </a:r>
          </a:p>
        </p:txBody>
      </p:sp>
      <p:pic>
        <p:nvPicPr>
          <p:cNvPr id="29" name="Imagem 28" descr="Criança comendo bolo&#10;&#10;Descrição gerada automaticamente com confiança média">
            <a:extLst>
              <a:ext uri="{FF2B5EF4-FFF2-40B4-BE49-F238E27FC236}">
                <a16:creationId xmlns:a16="http://schemas.microsoft.com/office/drawing/2014/main" xmlns="" id="{80A7C6ED-6173-8C7E-B04B-729E9AAD99B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830"/>
          <a:stretch/>
        </p:blipFill>
        <p:spPr>
          <a:xfrm>
            <a:off x="7221971" y="3376489"/>
            <a:ext cx="2553949" cy="2473430"/>
          </a:xfrm>
          <a:prstGeom prst="rect">
            <a:avLst/>
          </a:prstGeom>
        </p:spPr>
      </p:pic>
    </p:spTree>
    <p:extLst>
      <p:ext uri="{BB962C8B-B14F-4D97-AF65-F5344CB8AC3E}">
        <p14:creationId xmlns:p14="http://schemas.microsoft.com/office/powerpoint/2010/main" val="16181420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5CB593EA-2F98-479F-B4C4-F366571FA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agem 12" descr="Criança comendo na mesa&#10;&#10;Descrição gerada automaticamente com confiança média">
            <a:extLst>
              <a:ext uri="{FF2B5EF4-FFF2-40B4-BE49-F238E27FC236}">
                <a16:creationId xmlns:a16="http://schemas.microsoft.com/office/drawing/2014/main" xmlns="" id="{546A98AB-1BBA-9995-DB81-DAF0D98571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706" y="457201"/>
            <a:ext cx="1548781" cy="2753390"/>
          </a:xfrm>
          <a:prstGeom prst="rect">
            <a:avLst/>
          </a:prstGeom>
        </p:spPr>
      </p:pic>
      <p:pic>
        <p:nvPicPr>
          <p:cNvPr id="16" name="Imagem 15" descr="Menino sentado no chão&#10;&#10;Descrição gerada automaticamente com confiança baixa">
            <a:extLst>
              <a:ext uri="{FF2B5EF4-FFF2-40B4-BE49-F238E27FC236}">
                <a16:creationId xmlns:a16="http://schemas.microsoft.com/office/drawing/2014/main" xmlns="" id="{32F9DA3C-51F0-EA9A-FD95-EBB3F772C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244" y="569985"/>
            <a:ext cx="2123368" cy="2527819"/>
          </a:xfrm>
          <a:prstGeom prst="rect">
            <a:avLst/>
          </a:prstGeom>
        </p:spPr>
      </p:pic>
      <p:pic>
        <p:nvPicPr>
          <p:cNvPr id="18" name="Imagem 17" descr="Criança sentada em cima de mesa&#10;&#10;Descrição gerada automaticamente com confiança baixa">
            <a:extLst>
              <a:ext uri="{FF2B5EF4-FFF2-40B4-BE49-F238E27FC236}">
                <a16:creationId xmlns:a16="http://schemas.microsoft.com/office/drawing/2014/main" xmlns="" id="{30DA7290-84A7-513A-DC7C-98EE620E67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7453" y="457200"/>
            <a:ext cx="1548781" cy="2753389"/>
          </a:xfrm>
          <a:prstGeom prst="rect">
            <a:avLst/>
          </a:prstGeom>
        </p:spPr>
      </p:pic>
      <p:pic>
        <p:nvPicPr>
          <p:cNvPr id="24" name="Imagem 23" descr="Menino sentado no chão&#10;&#10;Descrição gerada automaticamente com confiança baixa">
            <a:extLst>
              <a:ext uri="{FF2B5EF4-FFF2-40B4-BE49-F238E27FC236}">
                <a16:creationId xmlns:a16="http://schemas.microsoft.com/office/drawing/2014/main" xmlns="" id="{E948D8FD-A390-0947-2F23-AC1CE1C9FB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4982" y="457200"/>
            <a:ext cx="1548781" cy="2753389"/>
          </a:xfrm>
          <a:prstGeom prst="rect">
            <a:avLst/>
          </a:prstGeom>
        </p:spPr>
      </p:pic>
      <p:pic>
        <p:nvPicPr>
          <p:cNvPr id="20" name="Imagem 19" descr="Uma imagem contendo pessoa, comida, mesa, bolo&#10;&#10;Descrição gerada automaticamente">
            <a:extLst>
              <a:ext uri="{FF2B5EF4-FFF2-40B4-BE49-F238E27FC236}">
                <a16:creationId xmlns:a16="http://schemas.microsoft.com/office/drawing/2014/main" xmlns="" id="{BA10DC62-B14B-6848-C4DB-81746E509B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3594" y="3425628"/>
            <a:ext cx="1645919" cy="2926079"/>
          </a:xfrm>
          <a:prstGeom prst="rect">
            <a:avLst/>
          </a:prstGeom>
        </p:spPr>
      </p:pic>
      <p:sp>
        <p:nvSpPr>
          <p:cNvPr id="31" name="Rectangle 30">
            <a:extLst>
              <a:ext uri="{FF2B5EF4-FFF2-40B4-BE49-F238E27FC236}">
                <a16:creationId xmlns:a16="http://schemas.microsoft.com/office/drawing/2014/main" xmlns="" id="{39BEB6D0-9E4E-4221-93D1-74ABECEE9E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3551" y="3474720"/>
            <a:ext cx="4912449" cy="3383281"/>
          </a:xfrm>
          <a:prstGeom prst="rect">
            <a:avLst/>
          </a:prstGeom>
          <a:solidFill>
            <a:srgbClr val="2A5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7">
            <a:extLst>
              <a:ext uri="{FF2B5EF4-FFF2-40B4-BE49-F238E27FC236}">
                <a16:creationId xmlns:a16="http://schemas.microsoft.com/office/drawing/2014/main" xmlns="" id="{676792CD-6B57-A42F-20DE-E54ED9C8C744}"/>
              </a:ext>
            </a:extLst>
          </p:cNvPr>
          <p:cNvSpPr>
            <a:spLocks noGrp="1"/>
          </p:cNvSpPr>
          <p:nvPr>
            <p:ph type="title"/>
          </p:nvPr>
        </p:nvSpPr>
        <p:spPr>
          <a:xfrm>
            <a:off x="5275051" y="3667789"/>
            <a:ext cx="4219920" cy="637124"/>
          </a:xfrm>
        </p:spPr>
        <p:txBody>
          <a:bodyPr vert="horz" lIns="91440" tIns="45720" rIns="91440" bIns="45720" rtlCol="0" anchor="ctr">
            <a:normAutofit/>
          </a:bodyPr>
          <a:lstStyle/>
          <a:p>
            <a:pPr algn="ctr"/>
            <a:r>
              <a:rPr lang="en-US" sz="2900" b="1" kern="1200" dirty="0" err="1">
                <a:solidFill>
                  <a:srgbClr val="FFFFFF"/>
                </a:solidFill>
                <a:latin typeface="+mj-lt"/>
                <a:ea typeface="+mj-ea"/>
                <a:cs typeface="+mj-cs"/>
              </a:rPr>
              <a:t>Carimbo</a:t>
            </a:r>
            <a:r>
              <a:rPr lang="en-US" sz="2900" b="1" kern="1200" dirty="0">
                <a:solidFill>
                  <a:srgbClr val="FFFFFF"/>
                </a:solidFill>
                <a:latin typeface="+mj-lt"/>
                <a:ea typeface="+mj-ea"/>
                <a:cs typeface="+mj-cs"/>
              </a:rPr>
              <a:t> com </a:t>
            </a:r>
            <a:r>
              <a:rPr lang="en-US" sz="2900" b="1" kern="1200" dirty="0" err="1">
                <a:solidFill>
                  <a:srgbClr val="FFFFFF"/>
                </a:solidFill>
                <a:latin typeface="+mj-lt"/>
                <a:ea typeface="+mj-ea"/>
                <a:cs typeface="+mj-cs"/>
              </a:rPr>
              <a:t>argila</a:t>
            </a:r>
            <a:endParaRPr lang="en-US" sz="2900" b="1" kern="1200" dirty="0">
              <a:solidFill>
                <a:srgbClr val="FFFFFF"/>
              </a:solidFill>
              <a:latin typeface="+mj-lt"/>
              <a:ea typeface="+mj-ea"/>
              <a:cs typeface="+mj-cs"/>
            </a:endParaRPr>
          </a:p>
        </p:txBody>
      </p:sp>
      <p:sp>
        <p:nvSpPr>
          <p:cNvPr id="7" name="CaixaDeTexto 6">
            <a:extLst>
              <a:ext uri="{FF2B5EF4-FFF2-40B4-BE49-F238E27FC236}">
                <a16:creationId xmlns:a16="http://schemas.microsoft.com/office/drawing/2014/main" xmlns="" id="{8651D7B1-C48B-4DCD-9E3B-D58F414AE7B9}"/>
              </a:ext>
            </a:extLst>
          </p:cNvPr>
          <p:cNvSpPr txBox="1"/>
          <p:nvPr/>
        </p:nvSpPr>
        <p:spPr>
          <a:xfrm>
            <a:off x="7643206" y="155679"/>
            <a:ext cx="1778112" cy="469977"/>
          </a:xfrm>
          <a:prstGeom prst="rect">
            <a:avLst/>
          </a:prstGeom>
        </p:spPr>
        <p:txBody>
          <a:bodyPr vert="horz" lIns="91440" tIns="45720" rIns="91440" bIns="45720" rtlCol="0">
            <a:normAutofit/>
          </a:bodyPr>
          <a:lstStyle/>
          <a:p>
            <a:pPr defTabSz="914400">
              <a:lnSpc>
                <a:spcPct val="90000"/>
              </a:lnSpc>
              <a:spcAft>
                <a:spcPts val="600"/>
              </a:spcAft>
            </a:pPr>
            <a:r>
              <a:rPr lang="en-US" sz="1600" b="1" dirty="0">
                <a:solidFill>
                  <a:schemeClr val="bg1"/>
                </a:solidFill>
              </a:rPr>
              <a:t>Data: 26/11/2022</a:t>
            </a:r>
          </a:p>
        </p:txBody>
      </p:sp>
      <p:pic>
        <p:nvPicPr>
          <p:cNvPr id="22" name="Imagem 21" descr="Uma imagem contendo pessoa, comida, mesa, cortando&#10;&#10;Descrição gerada automaticamente">
            <a:extLst>
              <a:ext uri="{FF2B5EF4-FFF2-40B4-BE49-F238E27FC236}">
                <a16:creationId xmlns:a16="http://schemas.microsoft.com/office/drawing/2014/main" xmlns="" id="{CC744F3B-77E6-9D3D-F8ED-C6741BAE5F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138" y="3429000"/>
            <a:ext cx="1645918" cy="2926078"/>
          </a:xfrm>
          <a:prstGeom prst="rect">
            <a:avLst/>
          </a:prstGeom>
        </p:spPr>
      </p:pic>
      <p:pic>
        <p:nvPicPr>
          <p:cNvPr id="3" name="Imagem 2" descr="Diagrama&#10;&#10;Descrição gerada automaticamente">
            <a:extLst>
              <a:ext uri="{FF2B5EF4-FFF2-40B4-BE49-F238E27FC236}">
                <a16:creationId xmlns:a16="http://schemas.microsoft.com/office/drawing/2014/main" xmlns="" id="{6751FF89-9AEA-CB4F-74B4-803D7BFD8C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871" y="157163"/>
            <a:ext cx="909254" cy="678647"/>
          </a:xfrm>
          <a:prstGeom prst="rect">
            <a:avLst/>
          </a:prstGeom>
        </p:spPr>
      </p:pic>
      <p:sp>
        <p:nvSpPr>
          <p:cNvPr id="5" name="CaixaDeTexto 4">
            <a:extLst>
              <a:ext uri="{FF2B5EF4-FFF2-40B4-BE49-F238E27FC236}">
                <a16:creationId xmlns:a16="http://schemas.microsoft.com/office/drawing/2014/main" xmlns="" id="{D6BC2962-E40C-F89D-9F47-3CE088CD6119}"/>
              </a:ext>
            </a:extLst>
          </p:cNvPr>
          <p:cNvSpPr txBox="1"/>
          <p:nvPr/>
        </p:nvSpPr>
        <p:spPr>
          <a:xfrm>
            <a:off x="5472661" y="4393997"/>
            <a:ext cx="3944154" cy="2308324"/>
          </a:xfrm>
          <a:prstGeom prst="rect">
            <a:avLst/>
          </a:prstGeom>
          <a:noFill/>
        </p:spPr>
        <p:txBody>
          <a:bodyPr wrap="square" rtlCol="0">
            <a:spAutoFit/>
          </a:bodyPr>
          <a:lstStyle/>
          <a:p>
            <a:pPr algn="just"/>
            <a:r>
              <a:rPr lang="pt-BR" b="0" i="0" dirty="0">
                <a:effectLst/>
                <a:latin typeface="-apple-system"/>
              </a:rPr>
              <a:t>O barro passa por um tratamento para se tornar argila e está presente na nossa história desde as culturas ancestrais, tanto na produção de utilitários quanto nas manifestações artísticas. </a:t>
            </a:r>
          </a:p>
          <a:p>
            <a:pPr algn="just"/>
            <a:r>
              <a:rPr lang="pt-BR" b="0" i="0" dirty="0">
                <a:solidFill>
                  <a:srgbClr val="555555"/>
                </a:solidFill>
                <a:effectLst/>
                <a:latin typeface="-apple-system"/>
              </a:rPr>
              <a:t> </a:t>
            </a:r>
            <a:r>
              <a:rPr lang="pt-BR" dirty="0">
                <a:latin typeface="-apple-system"/>
              </a:rPr>
              <a:t>E</a:t>
            </a:r>
            <a:r>
              <a:rPr lang="pt-BR" b="0" i="0" dirty="0">
                <a:effectLst/>
                <a:latin typeface="-apple-system"/>
              </a:rPr>
              <a:t>nrolar, amassar, apertar, dedilhar, furar, espalmar, torcer, marcar, pisar, levantar, pendurar.</a:t>
            </a:r>
            <a:endParaRPr lang="pt-BR" dirty="0"/>
          </a:p>
        </p:txBody>
      </p:sp>
    </p:spTree>
    <p:extLst>
      <p:ext uri="{BB962C8B-B14F-4D97-AF65-F5344CB8AC3E}">
        <p14:creationId xmlns:p14="http://schemas.microsoft.com/office/powerpoint/2010/main" val="314426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5CB593EA-2F98-479F-B4C4-F366571FA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m 10" descr="Uma imagem contendo pedaço, comida, mesa, bolo&#10;&#10;Descrição gerada automaticamente">
            <a:extLst>
              <a:ext uri="{FF2B5EF4-FFF2-40B4-BE49-F238E27FC236}">
                <a16:creationId xmlns:a16="http://schemas.microsoft.com/office/drawing/2014/main" xmlns="" id="{A9493193-FE81-2768-FCF0-FD8DADB56A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425" r="4" b="6725"/>
          <a:stretch/>
        </p:blipFill>
        <p:spPr>
          <a:xfrm>
            <a:off x="20" y="10"/>
            <a:ext cx="2413482" cy="3383269"/>
          </a:xfrm>
          <a:prstGeom prst="rect">
            <a:avLst/>
          </a:prstGeom>
        </p:spPr>
      </p:pic>
      <p:pic>
        <p:nvPicPr>
          <p:cNvPr id="15" name="Imagem 14" descr="Criança sentada no chão&#10;&#10;Descrição gerada automaticamente com confiança média">
            <a:extLst>
              <a:ext uri="{FF2B5EF4-FFF2-40B4-BE49-F238E27FC236}">
                <a16:creationId xmlns:a16="http://schemas.microsoft.com/office/drawing/2014/main" xmlns="" id="{262A3844-5A1D-BBDC-E796-0B301212E3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 b="21151"/>
          <a:stretch/>
        </p:blipFill>
        <p:spPr>
          <a:xfrm>
            <a:off x="2496776" y="10"/>
            <a:ext cx="2413503" cy="3383268"/>
          </a:xfrm>
          <a:prstGeom prst="rect">
            <a:avLst/>
          </a:prstGeom>
        </p:spPr>
      </p:pic>
      <p:pic>
        <p:nvPicPr>
          <p:cNvPr id="7" name="Imagem 6" descr="Uma imagem contendo pessoa, pequeno, criança, menino&#10;&#10;Descrição gerada automaticamente">
            <a:extLst>
              <a:ext uri="{FF2B5EF4-FFF2-40B4-BE49-F238E27FC236}">
                <a16:creationId xmlns:a16="http://schemas.microsoft.com/office/drawing/2014/main" xmlns="" id="{991D0E8C-7600-BEB8-D5DB-E1AA7A73A7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 b="21180"/>
          <a:stretch/>
        </p:blipFill>
        <p:spPr>
          <a:xfrm>
            <a:off x="4993551" y="10"/>
            <a:ext cx="2414587" cy="3383268"/>
          </a:xfrm>
          <a:prstGeom prst="rect">
            <a:avLst/>
          </a:prstGeom>
        </p:spPr>
      </p:pic>
      <p:pic>
        <p:nvPicPr>
          <p:cNvPr id="5" name="Espaço Reservado para Conteúdo 4" descr="Uma imagem contendo pessoa, mulher, mesa, jovem&#10;&#10;Descrição gerada automaticamente">
            <a:extLst>
              <a:ext uri="{FF2B5EF4-FFF2-40B4-BE49-F238E27FC236}">
                <a16:creationId xmlns:a16="http://schemas.microsoft.com/office/drawing/2014/main" xmlns="" id="{CB648409-A86F-7428-7C06-4E76EF5B65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 b="21187"/>
          <a:stretch/>
        </p:blipFill>
        <p:spPr>
          <a:xfrm>
            <a:off x="7491412" y="10"/>
            <a:ext cx="2414588" cy="3383268"/>
          </a:xfrm>
          <a:prstGeom prst="rect">
            <a:avLst/>
          </a:prstGeom>
        </p:spPr>
      </p:pic>
      <p:pic>
        <p:nvPicPr>
          <p:cNvPr id="19" name="Imagem 18" descr="Uma imagem contendo pessoa, mulher, mesa, jovem&#10;&#10;Descrição gerada automaticamente">
            <a:extLst>
              <a:ext uri="{FF2B5EF4-FFF2-40B4-BE49-F238E27FC236}">
                <a16:creationId xmlns:a16="http://schemas.microsoft.com/office/drawing/2014/main" xmlns="" id="{C74BA23C-60CE-BB62-7491-F2C7C8B7E6C8}"/>
              </a:ext>
            </a:extLst>
          </p:cNvPr>
          <p:cNvPicPr>
            <a:picLocks noChangeAspect="1"/>
          </p:cNvPicPr>
          <p:nvPr/>
        </p:nvPicPr>
        <p:blipFill rotWithShape="1">
          <a:blip r:embed="rId6">
            <a:extLst>
              <a:ext uri="{28A0092B-C50C-407E-A947-70E740481C1C}">
                <a14:useLocalDpi xmlns:a14="http://schemas.microsoft.com/office/drawing/2010/main" val="0"/>
              </a:ext>
            </a:extLst>
          </a:blip>
          <a:srcRect t="27834" r="-1" b="33415"/>
          <a:stretch/>
        </p:blipFill>
        <p:spPr>
          <a:xfrm>
            <a:off x="-827" y="3474720"/>
            <a:ext cx="4911105" cy="3383280"/>
          </a:xfrm>
          <a:prstGeom prst="rect">
            <a:avLst/>
          </a:prstGeom>
        </p:spPr>
      </p:pic>
      <p:sp>
        <p:nvSpPr>
          <p:cNvPr id="36" name="Rectangle 35">
            <a:extLst>
              <a:ext uri="{FF2B5EF4-FFF2-40B4-BE49-F238E27FC236}">
                <a16:creationId xmlns:a16="http://schemas.microsoft.com/office/drawing/2014/main" xmlns="" id="{39BEB6D0-9E4E-4221-93D1-74ABECEE9E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93551" y="3474720"/>
            <a:ext cx="4912449" cy="3383281"/>
          </a:xfrm>
          <a:prstGeom prst="rect">
            <a:avLst/>
          </a:prstGeom>
          <a:solidFill>
            <a:srgbClr val="604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703325A0-ABB9-D9CD-076E-96402EF4A670}"/>
              </a:ext>
            </a:extLst>
          </p:cNvPr>
          <p:cNvSpPr>
            <a:spLocks noGrp="1"/>
          </p:cNvSpPr>
          <p:nvPr>
            <p:ph type="title"/>
          </p:nvPr>
        </p:nvSpPr>
        <p:spPr>
          <a:xfrm>
            <a:off x="5334939" y="3674091"/>
            <a:ext cx="4219920" cy="637124"/>
          </a:xfrm>
        </p:spPr>
        <p:txBody>
          <a:bodyPr vert="horz" lIns="91440" tIns="45720" rIns="91440" bIns="45720" rtlCol="0">
            <a:normAutofit/>
          </a:bodyPr>
          <a:lstStyle/>
          <a:p>
            <a:pPr algn="ctr"/>
            <a:r>
              <a:rPr lang="pt-BR" sz="2900" b="1" kern="1200" dirty="0" smtClean="0">
                <a:solidFill>
                  <a:srgbClr val="FFFFFF"/>
                </a:solidFill>
                <a:latin typeface="+mj-lt"/>
                <a:ea typeface="+mj-ea"/>
                <a:cs typeface="+mj-cs"/>
              </a:rPr>
              <a:t>Carimbo com argila</a:t>
            </a:r>
            <a:endParaRPr lang="pt-BR" sz="2900" kern="1200" dirty="0">
              <a:solidFill>
                <a:srgbClr val="FFFFFF"/>
              </a:solidFill>
              <a:latin typeface="+mj-lt"/>
              <a:ea typeface="+mj-ea"/>
              <a:cs typeface="+mj-cs"/>
            </a:endParaRPr>
          </a:p>
        </p:txBody>
      </p:sp>
      <p:sp>
        <p:nvSpPr>
          <p:cNvPr id="31" name="Content Placeholder 30">
            <a:extLst>
              <a:ext uri="{FF2B5EF4-FFF2-40B4-BE49-F238E27FC236}">
                <a16:creationId xmlns:a16="http://schemas.microsoft.com/office/drawing/2014/main" xmlns="" id="{E9D3F47E-6DE8-2B47-1E05-3D24E57A96D1}"/>
              </a:ext>
            </a:extLst>
          </p:cNvPr>
          <p:cNvSpPr>
            <a:spLocks noGrp="1"/>
          </p:cNvSpPr>
          <p:nvPr>
            <p:ph idx="1"/>
          </p:nvPr>
        </p:nvSpPr>
        <p:spPr>
          <a:xfrm>
            <a:off x="5264714" y="4510585"/>
            <a:ext cx="4360370" cy="1758732"/>
          </a:xfrm>
        </p:spPr>
        <p:txBody>
          <a:bodyPr>
            <a:normAutofit/>
          </a:bodyPr>
          <a:lstStyle/>
          <a:p>
            <a:pPr marL="0" indent="0" algn="just">
              <a:buNone/>
            </a:pPr>
            <a:r>
              <a:rPr lang="pt-BR" sz="1600" dirty="0" smtClean="0">
                <a:solidFill>
                  <a:srgbClr val="FFFFFF"/>
                </a:solidFill>
              </a:rPr>
              <a:t>Nesta sessão as crianças foram convidadas a amassar, modelar, abrir e dar forma, sentir com todos os sentidos a experiência. A.S ao sentir o contato com a argila disse “Tá duro”, sugeri então que </a:t>
            </a:r>
            <a:r>
              <a:rPr lang="pt-BR" sz="1600" dirty="0" err="1" smtClean="0">
                <a:solidFill>
                  <a:srgbClr val="FFFFFF"/>
                </a:solidFill>
              </a:rPr>
              <a:t>borifasse</a:t>
            </a:r>
            <a:r>
              <a:rPr lang="pt-BR" sz="1600" dirty="0" smtClean="0">
                <a:solidFill>
                  <a:srgbClr val="FFFFFF"/>
                </a:solidFill>
              </a:rPr>
              <a:t> </a:t>
            </a:r>
            <a:r>
              <a:rPr lang="pt-BR" sz="1600" dirty="0" smtClean="0">
                <a:solidFill>
                  <a:srgbClr val="FFFFFF"/>
                </a:solidFill>
              </a:rPr>
              <a:t>mais água sobre a argila, A.S diz “quero muita água.” Em seguida, colocou sua argila na tábua e abriu com a mão.</a:t>
            </a:r>
            <a:endParaRPr lang="pt-BR" sz="1600" dirty="0">
              <a:solidFill>
                <a:srgbClr val="FFFFFF"/>
              </a:solidFill>
            </a:endParaRPr>
          </a:p>
        </p:txBody>
      </p:sp>
    </p:spTree>
    <p:extLst>
      <p:ext uri="{BB962C8B-B14F-4D97-AF65-F5344CB8AC3E}">
        <p14:creationId xmlns:p14="http://schemas.microsoft.com/office/powerpoint/2010/main" val="1615968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4">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73718" y="311449"/>
            <a:ext cx="3519999"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Imagem 28" descr="Uma imagem contendo menino, jovem, criança, mesa&#10;&#10;Descrição gerada automaticamente">
            <a:extLst>
              <a:ext uri="{FF2B5EF4-FFF2-40B4-BE49-F238E27FC236}">
                <a16:creationId xmlns:a16="http://schemas.microsoft.com/office/drawing/2014/main" xmlns="" id="{7ED17C00-7C0E-094E-DB0E-D31317AB48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238" y="533400"/>
            <a:ext cx="1009650" cy="1906588"/>
          </a:xfrm>
          <a:prstGeom prst="rect">
            <a:avLst/>
          </a:prstGeom>
        </p:spPr>
      </p:pic>
      <p:pic>
        <p:nvPicPr>
          <p:cNvPr id="31" name="Imagem 30">
            <a:extLst>
              <a:ext uri="{FF2B5EF4-FFF2-40B4-BE49-F238E27FC236}">
                <a16:creationId xmlns:a16="http://schemas.microsoft.com/office/drawing/2014/main" xmlns="" id="{83943982-9D79-7F3E-3496-A01348013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738" y="533400"/>
            <a:ext cx="1008063" cy="1906588"/>
          </a:xfrm>
          <a:prstGeom prst="rect">
            <a:avLst/>
          </a:prstGeom>
        </p:spPr>
      </p:pic>
      <p:pic>
        <p:nvPicPr>
          <p:cNvPr id="43" name="Imagem 42" descr="Uma imagem contendo xícara, no interior, instrumento, escova de dentes&#10;&#10;Descrição gerada automaticamente">
            <a:extLst>
              <a:ext uri="{FF2B5EF4-FFF2-40B4-BE49-F238E27FC236}">
                <a16:creationId xmlns:a16="http://schemas.microsoft.com/office/drawing/2014/main" xmlns="" id="{1D9079DB-F0C9-826D-135F-6D80A176D3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6238" y="2511425"/>
            <a:ext cx="2087563" cy="3819525"/>
          </a:xfrm>
          <a:prstGeom prst="rect">
            <a:avLst/>
          </a:prstGeom>
        </p:spPr>
      </p:pic>
      <p:pic>
        <p:nvPicPr>
          <p:cNvPr id="39" name="Imagem 38" descr="Uma imagem contendo mulher, jovem, mesa, homem&#10;&#10;Descrição gerada automaticamente">
            <a:extLst>
              <a:ext uri="{FF2B5EF4-FFF2-40B4-BE49-F238E27FC236}">
                <a16:creationId xmlns:a16="http://schemas.microsoft.com/office/drawing/2014/main" xmlns="" id="{5667AA46-D2A5-7241-5F67-721CBB9A22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3650" y="533400"/>
            <a:ext cx="1547813" cy="2863850"/>
          </a:xfrm>
          <a:prstGeom prst="rect">
            <a:avLst/>
          </a:prstGeom>
        </p:spPr>
      </p:pic>
      <p:pic>
        <p:nvPicPr>
          <p:cNvPr id="33" name="Imagem 32" descr="Pessoa sentada no chão&#10;&#10;Descrição gerada automaticamente com confiança baixa">
            <a:extLst>
              <a:ext uri="{FF2B5EF4-FFF2-40B4-BE49-F238E27FC236}">
                <a16:creationId xmlns:a16="http://schemas.microsoft.com/office/drawing/2014/main" xmlns="" id="{0C864A9F-C20E-1756-27AF-C028AE5518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2900" y="533400"/>
            <a:ext cx="1547813" cy="2863850"/>
          </a:xfrm>
          <a:prstGeom prst="rect">
            <a:avLst/>
          </a:prstGeom>
        </p:spPr>
      </p:pic>
      <p:pic>
        <p:nvPicPr>
          <p:cNvPr id="41" name="Imagem 40" descr="Uma imagem contendo menino, criança, jovem, pequeno&#10;&#10;Descrição gerada automaticamente">
            <a:extLst>
              <a:ext uri="{FF2B5EF4-FFF2-40B4-BE49-F238E27FC236}">
                <a16:creationId xmlns:a16="http://schemas.microsoft.com/office/drawing/2014/main" xmlns="" id="{1467AE31-B060-5FAE-CD40-094AA98A6B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3650" y="3468688"/>
            <a:ext cx="1547813" cy="2862263"/>
          </a:xfrm>
          <a:prstGeom prst="rect">
            <a:avLst/>
          </a:prstGeom>
        </p:spPr>
      </p:pic>
      <p:pic>
        <p:nvPicPr>
          <p:cNvPr id="37" name="Imagem 36" descr="Uma imagem contendo comida&#10;&#10;Descrição gerada automaticamente">
            <a:extLst>
              <a:ext uri="{FF2B5EF4-FFF2-40B4-BE49-F238E27FC236}">
                <a16:creationId xmlns:a16="http://schemas.microsoft.com/office/drawing/2014/main" xmlns="" id="{42BFB98A-B895-29E9-012F-319F0D0697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61313" y="3468688"/>
            <a:ext cx="1547813" cy="2862263"/>
          </a:xfrm>
          <a:prstGeom prst="rect">
            <a:avLst/>
          </a:prstGeom>
        </p:spPr>
      </p:pic>
      <p:sp>
        <p:nvSpPr>
          <p:cNvPr id="2" name="Título 1">
            <a:extLst>
              <a:ext uri="{FF2B5EF4-FFF2-40B4-BE49-F238E27FC236}">
                <a16:creationId xmlns:a16="http://schemas.microsoft.com/office/drawing/2014/main" xmlns="" id="{C7D7339F-53E1-E251-F315-5AD624D13E39}"/>
              </a:ext>
            </a:extLst>
          </p:cNvPr>
          <p:cNvSpPr>
            <a:spLocks noGrp="1"/>
          </p:cNvSpPr>
          <p:nvPr>
            <p:ph type="title"/>
          </p:nvPr>
        </p:nvSpPr>
        <p:spPr>
          <a:xfrm>
            <a:off x="603646" y="742951"/>
            <a:ext cx="2824758" cy="4962524"/>
          </a:xfrm>
        </p:spPr>
        <p:txBody>
          <a:bodyPr vert="horz" lIns="91440" tIns="45720" rIns="91440" bIns="45720" rtlCol="0" anchor="ctr">
            <a:normAutofit/>
          </a:bodyPr>
          <a:lstStyle/>
          <a:p>
            <a:pPr algn="ctr"/>
            <a:r>
              <a:rPr lang="en-US" sz="4300" b="1" kern="1200">
                <a:solidFill>
                  <a:srgbClr val="FFFFFF"/>
                </a:solidFill>
                <a:latin typeface="+mj-lt"/>
                <a:ea typeface="+mj-ea"/>
                <a:cs typeface="+mj-cs"/>
              </a:rPr>
              <a:t>Desenho de observação: Janela do quintal</a:t>
            </a:r>
          </a:p>
        </p:txBody>
      </p:sp>
    </p:spTree>
    <p:extLst>
      <p:ext uri="{BB962C8B-B14F-4D97-AF65-F5344CB8AC3E}">
        <p14:creationId xmlns:p14="http://schemas.microsoft.com/office/powerpoint/2010/main" val="1987361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xmlns="" id="{675FFAD0-2409-47F2-980A-2CF4FFC69B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a:extLst>
              <a:ext uri="{FF2B5EF4-FFF2-40B4-BE49-F238E27FC236}">
                <a16:creationId xmlns:a16="http://schemas.microsoft.com/office/drawing/2014/main" xmlns="" id="{CBB2B1F0-0DD6-4744-9A46-7A344FB48E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6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m 4" descr="Pessoa em cima de uma mesa com comida&#10;&#10;Descrição gerada automaticamente com confiança média">
            <a:extLst>
              <a:ext uri="{FF2B5EF4-FFF2-40B4-BE49-F238E27FC236}">
                <a16:creationId xmlns:a16="http://schemas.microsoft.com/office/drawing/2014/main" xmlns="" id="{C720FCB8-94DB-45B8-C837-FFA5A8277EC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6445" b="1554"/>
          <a:stretch/>
        </p:blipFill>
        <p:spPr>
          <a:xfrm>
            <a:off x="20" y="10"/>
            <a:ext cx="9905979" cy="6857990"/>
          </a:xfrm>
          <a:prstGeom prst="rect">
            <a:avLst/>
          </a:prstGeom>
        </p:spPr>
      </p:pic>
      <p:sp>
        <p:nvSpPr>
          <p:cNvPr id="2" name="Título 1">
            <a:extLst>
              <a:ext uri="{FF2B5EF4-FFF2-40B4-BE49-F238E27FC236}">
                <a16:creationId xmlns:a16="http://schemas.microsoft.com/office/drawing/2014/main" xmlns="" id="{8DFE6989-745B-2E1A-0D4E-C4EC779E1F11}"/>
              </a:ext>
            </a:extLst>
          </p:cNvPr>
          <p:cNvSpPr>
            <a:spLocks noGrp="1"/>
          </p:cNvSpPr>
          <p:nvPr>
            <p:ph type="title"/>
          </p:nvPr>
        </p:nvSpPr>
        <p:spPr>
          <a:xfrm>
            <a:off x="676498" y="1365999"/>
            <a:ext cx="8068667" cy="1171146"/>
          </a:xfrm>
        </p:spPr>
        <p:txBody>
          <a:bodyPr vert="horz" lIns="91440" tIns="45720" rIns="91440" bIns="45720" rtlCol="0" anchor="b">
            <a:normAutofit/>
          </a:bodyPr>
          <a:lstStyle/>
          <a:p>
            <a:pPr algn="just"/>
            <a:r>
              <a:rPr lang="en-US" sz="3000" dirty="0" smtClean="0">
                <a:solidFill>
                  <a:srgbClr val="FFFFFF"/>
                </a:solidFill>
              </a:rPr>
              <a:t>“</a:t>
            </a:r>
            <a:r>
              <a:rPr lang="pt-BR" sz="3000" dirty="0" smtClean="0">
                <a:solidFill>
                  <a:srgbClr val="FFFFFF"/>
                </a:solidFill>
              </a:rPr>
              <a:t>A gente olha o mundo uma só vez, durante a infância. O resto é lembrança.”</a:t>
            </a:r>
            <a:endParaRPr lang="pt-BR" sz="3000" dirty="0">
              <a:solidFill>
                <a:srgbClr val="FFFFFF"/>
              </a:solidFill>
            </a:endParaRPr>
          </a:p>
        </p:txBody>
      </p:sp>
      <p:sp>
        <p:nvSpPr>
          <p:cNvPr id="51" name="Rectangle 50">
            <a:extLst>
              <a:ext uri="{FF2B5EF4-FFF2-40B4-BE49-F238E27FC236}">
                <a16:creationId xmlns:a16="http://schemas.microsoft.com/office/drawing/2014/main" xmlns="" id="{52D502E5-F6B4-4D58-B4AE-FC466FF15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3586" y="2899927"/>
            <a:ext cx="8491919" cy="18288"/>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xmlns="" id="{9DECDBF4-02B6-4BB4-B65B-B8107AD6A9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683514" y="2776031"/>
            <a:ext cx="1522183"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aixaDeTexto 6">
            <a:extLst>
              <a:ext uri="{FF2B5EF4-FFF2-40B4-BE49-F238E27FC236}">
                <a16:creationId xmlns:a16="http://schemas.microsoft.com/office/drawing/2014/main" xmlns="" id="{AACF5E7E-0506-8DA5-3E73-DF3330B307C1}"/>
              </a:ext>
            </a:extLst>
          </p:cNvPr>
          <p:cNvSpPr txBox="1"/>
          <p:nvPr/>
        </p:nvSpPr>
        <p:spPr>
          <a:xfrm>
            <a:off x="683514" y="3337269"/>
            <a:ext cx="8538972" cy="290568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a:solidFill>
                  <a:srgbClr val="FFFFFF"/>
                </a:solidFill>
                <a:effectLst/>
              </a:rPr>
              <a:t>Louise Glück</a:t>
            </a:r>
            <a:endParaRPr lang="en-US" sz="2000" b="1">
              <a:solidFill>
                <a:srgbClr val="FFFFFF"/>
              </a:solidFill>
            </a:endParaRPr>
          </a:p>
        </p:txBody>
      </p:sp>
      <p:pic>
        <p:nvPicPr>
          <p:cNvPr id="4" name="Imagem 3" descr="Diagrama&#10;&#10;Descrição gerada automaticamente">
            <a:extLst>
              <a:ext uri="{FF2B5EF4-FFF2-40B4-BE49-F238E27FC236}">
                <a16:creationId xmlns:a16="http://schemas.microsoft.com/office/drawing/2014/main" xmlns="" id="{E2EB9234-DE86-EED8-8218-B6480E0DE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871" y="157163"/>
            <a:ext cx="909254" cy="678647"/>
          </a:xfrm>
          <a:prstGeom prst="rect">
            <a:avLst/>
          </a:prstGeom>
        </p:spPr>
      </p:pic>
    </p:spTree>
    <p:extLst>
      <p:ext uri="{BB962C8B-B14F-4D97-AF65-F5344CB8AC3E}">
        <p14:creationId xmlns:p14="http://schemas.microsoft.com/office/powerpoint/2010/main" val="30773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715316" y="1432630"/>
            <a:ext cx="4318592" cy="3535083"/>
          </a:xfrm>
          <a:prstGeom prst="rect">
            <a:avLst/>
          </a:prstGeom>
        </p:spPr>
        <p:txBody>
          <a:bodyPr vert="horz" lIns="91440" tIns="45720" rIns="91440" bIns="45720" rtlCol="0" anchor="t">
            <a:noAutofit/>
          </a:bodyPr>
          <a:lstStyle/>
          <a:p>
            <a:pPr defTabSz="914400">
              <a:lnSpc>
                <a:spcPct val="90000"/>
              </a:lnSpc>
              <a:spcAft>
                <a:spcPts val="600"/>
              </a:spcAft>
            </a:pPr>
            <a:r>
              <a:rPr lang="en-US" sz="1600" b="1" dirty="0" err="1"/>
              <a:t>Autores</a:t>
            </a:r>
            <a:endParaRPr lang="en-US" sz="1600" b="1" dirty="0"/>
          </a:p>
          <a:p>
            <a:pPr defTabSz="914400">
              <a:lnSpc>
                <a:spcPct val="90000"/>
              </a:lnSpc>
              <a:spcAft>
                <a:spcPts val="600"/>
              </a:spcAft>
            </a:pPr>
            <a:r>
              <a:rPr lang="en-US" sz="1600" dirty="0" err="1"/>
              <a:t>Crianças</a:t>
            </a:r>
            <a:r>
              <a:rPr lang="en-US" sz="1600" dirty="0"/>
              <a:t> de 4 e 5 </a:t>
            </a:r>
            <a:r>
              <a:rPr lang="en-US" sz="1600" dirty="0" err="1"/>
              <a:t>anos</a:t>
            </a:r>
            <a:r>
              <a:rPr lang="en-US" sz="1600" dirty="0"/>
              <a:t> (Jardim I)</a:t>
            </a:r>
          </a:p>
          <a:p>
            <a:pPr indent="-228600" defTabSz="914400">
              <a:lnSpc>
                <a:spcPct val="90000"/>
              </a:lnSpc>
              <a:spcAft>
                <a:spcPts val="600"/>
              </a:spcAft>
              <a:buFont typeface="Arial" panose="020B0604020202020204" pitchFamily="34" charset="0"/>
              <a:buChar char="•"/>
            </a:pPr>
            <a:endParaRPr lang="en-US" sz="1600" dirty="0"/>
          </a:p>
          <a:p>
            <a:pPr defTabSz="914400">
              <a:lnSpc>
                <a:spcPct val="90000"/>
              </a:lnSpc>
              <a:spcAft>
                <a:spcPts val="600"/>
              </a:spcAft>
            </a:pPr>
            <a:r>
              <a:rPr lang="en-US" sz="1600" b="1" dirty="0" err="1"/>
              <a:t>Fotografia</a:t>
            </a:r>
            <a:endParaRPr lang="en-US" sz="1600" b="1" dirty="0"/>
          </a:p>
          <a:p>
            <a:pPr defTabSz="914400">
              <a:lnSpc>
                <a:spcPct val="90000"/>
              </a:lnSpc>
              <a:spcAft>
                <a:spcPts val="600"/>
              </a:spcAft>
            </a:pPr>
            <a:r>
              <a:rPr lang="en-US" sz="1600" dirty="0"/>
              <a:t>Gabriela Gonçalves</a:t>
            </a:r>
          </a:p>
          <a:p>
            <a:pPr indent="-228600" defTabSz="914400">
              <a:lnSpc>
                <a:spcPct val="90000"/>
              </a:lnSpc>
              <a:spcAft>
                <a:spcPts val="600"/>
              </a:spcAft>
              <a:buFont typeface="Arial" panose="020B0604020202020204" pitchFamily="34" charset="0"/>
              <a:buChar char="•"/>
            </a:pPr>
            <a:endParaRPr lang="en-US" sz="1600" dirty="0"/>
          </a:p>
          <a:p>
            <a:pPr defTabSz="914400">
              <a:lnSpc>
                <a:spcPct val="90000"/>
              </a:lnSpc>
              <a:spcAft>
                <a:spcPts val="600"/>
              </a:spcAft>
            </a:pPr>
            <a:r>
              <a:rPr lang="en-US" sz="1600" b="1" dirty="0" err="1"/>
              <a:t>Desenvolvimento</a:t>
            </a:r>
            <a:r>
              <a:rPr lang="en-US" sz="1600" b="1" dirty="0"/>
              <a:t> do </a:t>
            </a:r>
            <a:r>
              <a:rPr lang="en-US" sz="1600" b="1" dirty="0" err="1"/>
              <a:t>projeto</a:t>
            </a:r>
            <a:endParaRPr lang="en-US" sz="1600" dirty="0"/>
          </a:p>
          <a:p>
            <a:pPr defTabSz="914400">
              <a:lnSpc>
                <a:spcPct val="90000"/>
              </a:lnSpc>
              <a:spcAft>
                <a:spcPts val="600"/>
              </a:spcAft>
            </a:pPr>
            <a:r>
              <a:rPr lang="en-US" sz="1600" dirty="0"/>
              <a:t>Gabriela Gonçalves</a:t>
            </a:r>
          </a:p>
          <a:p>
            <a:pPr indent="-228600" defTabSz="914400">
              <a:lnSpc>
                <a:spcPct val="90000"/>
              </a:lnSpc>
              <a:spcAft>
                <a:spcPts val="600"/>
              </a:spcAft>
              <a:buFont typeface="Arial" panose="020B0604020202020204" pitchFamily="34" charset="0"/>
              <a:buChar char="•"/>
            </a:pPr>
            <a:endParaRPr lang="en-US" sz="1600" dirty="0"/>
          </a:p>
          <a:p>
            <a:pPr defTabSz="914400">
              <a:lnSpc>
                <a:spcPct val="90000"/>
              </a:lnSpc>
              <a:spcAft>
                <a:spcPts val="600"/>
              </a:spcAft>
            </a:pPr>
            <a:r>
              <a:rPr lang="en-US" sz="1600" b="1" dirty="0" err="1"/>
              <a:t>Coordenação</a:t>
            </a:r>
            <a:r>
              <a:rPr lang="en-US" sz="1600" b="1" dirty="0"/>
              <a:t> do </a:t>
            </a:r>
            <a:r>
              <a:rPr lang="en-US" sz="1600" b="1" dirty="0" err="1"/>
              <a:t>projeto</a:t>
            </a:r>
            <a:endParaRPr lang="en-US" sz="1600" b="1" dirty="0"/>
          </a:p>
          <a:p>
            <a:pPr defTabSz="914400">
              <a:lnSpc>
                <a:spcPct val="90000"/>
              </a:lnSpc>
              <a:spcAft>
                <a:spcPts val="600"/>
              </a:spcAft>
            </a:pPr>
            <a:r>
              <a:rPr lang="en-US" sz="1600" dirty="0"/>
              <a:t>Gisele Aline </a:t>
            </a:r>
            <a:r>
              <a:rPr lang="en-US" sz="1600" dirty="0" err="1"/>
              <a:t>Zimolo</a:t>
            </a:r>
            <a:endParaRPr lang="en-US" sz="1600" dirty="0"/>
          </a:p>
          <a:p>
            <a:pPr indent="-228600" defTabSz="914400">
              <a:lnSpc>
                <a:spcPct val="90000"/>
              </a:lnSpc>
              <a:spcAft>
                <a:spcPts val="600"/>
              </a:spcAft>
              <a:buFont typeface="Arial" panose="020B0604020202020204" pitchFamily="34" charset="0"/>
              <a:buChar char="•"/>
            </a:pPr>
            <a:endParaRPr lang="en-US" sz="1600" dirty="0"/>
          </a:p>
          <a:p>
            <a:pPr defTabSz="914400">
              <a:lnSpc>
                <a:spcPct val="90000"/>
              </a:lnSpc>
              <a:spcAft>
                <a:spcPts val="600"/>
              </a:spcAft>
            </a:pPr>
            <a:r>
              <a:rPr lang="en-US" sz="1600" b="1" dirty="0" err="1"/>
              <a:t>Direção</a:t>
            </a:r>
            <a:r>
              <a:rPr lang="en-US" sz="1600" b="1" dirty="0"/>
              <a:t> </a:t>
            </a:r>
            <a:r>
              <a:rPr lang="en-US" sz="1600" b="1" dirty="0" err="1"/>
              <a:t>Pedagógica</a:t>
            </a:r>
            <a:r>
              <a:rPr lang="en-US" sz="1600" b="1" dirty="0"/>
              <a:t> </a:t>
            </a:r>
          </a:p>
          <a:p>
            <a:pPr defTabSz="914400">
              <a:lnSpc>
                <a:spcPct val="90000"/>
              </a:lnSpc>
              <a:spcAft>
                <a:spcPts val="600"/>
              </a:spcAft>
            </a:pPr>
            <a:r>
              <a:rPr lang="en-US" sz="1600" dirty="0"/>
              <a:t>Cristina Rosa David Pereira da Silva</a:t>
            </a:r>
          </a:p>
          <a:p>
            <a:pPr defTabSz="914400">
              <a:lnSpc>
                <a:spcPct val="90000"/>
              </a:lnSpc>
              <a:spcAft>
                <a:spcPts val="600"/>
              </a:spcAft>
            </a:pPr>
            <a:endParaRPr lang="en-US" sz="1600" dirty="0"/>
          </a:p>
        </p:txBody>
      </p:sp>
      <p:sp>
        <p:nvSpPr>
          <p:cNvPr id="33" name="Rectangle 32">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600208" y="-5"/>
            <a:ext cx="3325173"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600208" y="-2"/>
            <a:ext cx="3325173"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600208" y="-22"/>
            <a:ext cx="3305792"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600208" y="-10"/>
            <a:ext cx="293431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9223" y="2180377"/>
            <a:ext cx="3388555" cy="2529138"/>
          </a:xfrm>
          <a:prstGeom prst="rect">
            <a:avLst/>
          </a:prstGeom>
        </p:spPr>
      </p:pic>
    </p:spTree>
    <p:extLst>
      <p:ext uri="{BB962C8B-B14F-4D97-AF65-F5344CB8AC3E}">
        <p14:creationId xmlns:p14="http://schemas.microsoft.com/office/powerpoint/2010/main" val="2689413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577D6B2E-37A3-429E-A37C-F30ED6487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5CEAD642-85CF-4750-8432-7C80C901F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9524" y="-1"/>
            <a:ext cx="9933585"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FA33EEAE-15D5-4119-8C1E-89D943F91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59091" y="-3"/>
            <a:ext cx="95649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730D8B3B-9B80-4025-B934-26DC7D7CD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2350" y="0"/>
            <a:ext cx="2943991"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1064D5D5-227B-4F66-9AEA-46F570E793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2898" y="-3"/>
            <a:ext cx="9939784"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646B67A4-D328-4747-A82B-65E84FA46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000215" y="-55775"/>
            <a:ext cx="6861931" cy="6985760"/>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B5A1B09C-1565-46F8-B70F-621C5EB4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993193">
            <a:off x="498709" y="1556711"/>
            <a:ext cx="4967533" cy="4053067"/>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3132130" y="1445259"/>
            <a:ext cx="5455693" cy="3178689"/>
          </a:xfrm>
        </p:spPr>
        <p:txBody>
          <a:bodyPr vert="horz" lIns="91440" tIns="45720" rIns="91440" bIns="45720" rtlCol="0" anchor="b">
            <a:normAutofit fontScale="90000"/>
          </a:bodyPr>
          <a:lstStyle/>
          <a:p>
            <a:r>
              <a:rPr lang="en-US" sz="2000" b="1" kern="1200" dirty="0">
                <a:solidFill>
                  <a:srgbClr val="FFFFFF"/>
                </a:solidFill>
                <a:latin typeface="+mj-lt"/>
                <a:ea typeface="+mj-ea"/>
                <a:cs typeface="+mj-cs"/>
              </a:rPr>
              <a:t>CRIANÇAS DO JARDIM I</a:t>
            </a:r>
            <a:r>
              <a:rPr lang="en-US" sz="1800" b="1" kern="1200" dirty="0">
                <a:solidFill>
                  <a:srgbClr val="FFFFFF"/>
                </a:solidFill>
                <a:latin typeface="+mj-lt"/>
                <a:ea typeface="+mj-ea"/>
                <a:cs typeface="+mj-cs"/>
              </a:rPr>
              <a:t/>
            </a:r>
            <a:br>
              <a:rPr lang="en-US" sz="1800" b="1" kern="1200" dirty="0">
                <a:solidFill>
                  <a:srgbClr val="FFFFFF"/>
                </a:solidFill>
                <a:latin typeface="+mj-lt"/>
                <a:ea typeface="+mj-ea"/>
                <a:cs typeface="+mj-cs"/>
              </a:rPr>
            </a:br>
            <a:r>
              <a:rPr lang="en-US" sz="1100" b="1" kern="1200" dirty="0">
                <a:solidFill>
                  <a:srgbClr val="FFFFFF"/>
                </a:solidFill>
                <a:latin typeface="+mj-lt"/>
                <a:ea typeface="+mj-ea"/>
                <a:cs typeface="+mj-cs"/>
              </a:rPr>
              <a:t/>
            </a:r>
            <a:br>
              <a:rPr lang="en-US" sz="1100" b="1" kern="1200" dirty="0">
                <a:solidFill>
                  <a:srgbClr val="FFFFFF"/>
                </a:solidFill>
                <a:latin typeface="+mj-lt"/>
                <a:ea typeface="+mj-ea"/>
                <a:cs typeface="+mj-cs"/>
              </a:rPr>
            </a:br>
            <a:r>
              <a:rPr lang="en-US" sz="1800" kern="1200" dirty="0">
                <a:solidFill>
                  <a:srgbClr val="FFFFFF"/>
                </a:solidFill>
                <a:latin typeface="+mj-lt"/>
                <a:ea typeface="+mj-ea"/>
                <a:cs typeface="+mj-cs"/>
              </a:rPr>
              <a:t>Augusto Macedo Simi</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Bernardo Ramiro </a:t>
            </a:r>
            <a:r>
              <a:rPr lang="en-US" sz="1800" kern="1200" dirty="0" err="1">
                <a:solidFill>
                  <a:srgbClr val="FFFFFF"/>
                </a:solidFill>
                <a:latin typeface="+mj-lt"/>
                <a:ea typeface="+mj-ea"/>
                <a:cs typeface="+mj-cs"/>
              </a:rPr>
              <a:t>Lawall</a:t>
            </a:r>
            <a:r>
              <a:rPr lang="en-US" sz="1800" kern="1200" dirty="0">
                <a:solidFill>
                  <a:srgbClr val="FFFFFF"/>
                </a:solidFill>
                <a:latin typeface="+mj-lt"/>
                <a:ea typeface="+mj-ea"/>
                <a:cs typeface="+mj-cs"/>
              </a:rPr>
              <a:t> </a:t>
            </a:r>
            <a:r>
              <a:rPr lang="en-US" sz="1800" kern="1200" dirty="0" err="1">
                <a:solidFill>
                  <a:srgbClr val="FFFFFF"/>
                </a:solidFill>
                <a:latin typeface="+mj-lt"/>
                <a:ea typeface="+mj-ea"/>
                <a:cs typeface="+mj-cs"/>
              </a:rPr>
              <a:t>Dornelas</a:t>
            </a:r>
            <a:r>
              <a:rPr lang="en-US" sz="1800" kern="1200" dirty="0">
                <a:solidFill>
                  <a:srgbClr val="FFFFFF"/>
                </a:solidFill>
                <a:latin typeface="+mj-lt"/>
                <a:ea typeface="+mj-ea"/>
                <a:cs typeface="+mj-cs"/>
              </a:rPr>
              <a:t/>
            </a:r>
            <a:br>
              <a:rPr lang="en-US" sz="1800" kern="1200" dirty="0">
                <a:solidFill>
                  <a:srgbClr val="FFFFFF"/>
                </a:solidFill>
                <a:latin typeface="+mj-lt"/>
                <a:ea typeface="+mj-ea"/>
                <a:cs typeface="+mj-cs"/>
              </a:rPr>
            </a:br>
            <a:r>
              <a:rPr lang="en-US" sz="1800" kern="1200" dirty="0" err="1">
                <a:solidFill>
                  <a:srgbClr val="FFFFFF"/>
                </a:solidFill>
                <a:latin typeface="+mj-lt"/>
                <a:ea typeface="+mj-ea"/>
                <a:cs typeface="+mj-cs"/>
              </a:rPr>
              <a:t>Davi</a:t>
            </a:r>
            <a:r>
              <a:rPr lang="en-US" sz="1800" kern="1200" dirty="0">
                <a:solidFill>
                  <a:srgbClr val="FFFFFF"/>
                </a:solidFill>
                <a:latin typeface="+mj-lt"/>
                <a:ea typeface="+mj-ea"/>
                <a:cs typeface="+mj-cs"/>
              </a:rPr>
              <a:t> Freire </a:t>
            </a:r>
            <a:r>
              <a:rPr lang="en-US" sz="1800" kern="1200" dirty="0" err="1">
                <a:solidFill>
                  <a:srgbClr val="FFFFFF"/>
                </a:solidFill>
                <a:latin typeface="+mj-lt"/>
                <a:ea typeface="+mj-ea"/>
                <a:cs typeface="+mj-cs"/>
              </a:rPr>
              <a:t>Vezú</a:t>
            </a:r>
            <a:r>
              <a:rPr lang="en-US" sz="1800" kern="1200" dirty="0">
                <a:solidFill>
                  <a:srgbClr val="FFFFFF"/>
                </a:solidFill>
                <a:latin typeface="+mj-lt"/>
                <a:ea typeface="+mj-ea"/>
                <a:cs typeface="+mj-cs"/>
              </a:rPr>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Lucca </a:t>
            </a:r>
            <a:r>
              <a:rPr lang="en-US" sz="1800" kern="1200" dirty="0" err="1">
                <a:solidFill>
                  <a:srgbClr val="FFFFFF"/>
                </a:solidFill>
                <a:latin typeface="+mj-lt"/>
                <a:ea typeface="+mj-ea"/>
                <a:cs typeface="+mj-cs"/>
              </a:rPr>
              <a:t>Humpel</a:t>
            </a:r>
            <a:r>
              <a:rPr lang="en-US" sz="1800" kern="1200" dirty="0">
                <a:solidFill>
                  <a:srgbClr val="FFFFFF"/>
                </a:solidFill>
                <a:latin typeface="+mj-lt"/>
                <a:ea typeface="+mj-ea"/>
                <a:cs typeface="+mj-cs"/>
              </a:rPr>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Lucca Sorrentino Xavier</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Manuela </a:t>
            </a:r>
            <a:r>
              <a:rPr lang="en-US" sz="1800" kern="1200" dirty="0" err="1">
                <a:solidFill>
                  <a:srgbClr val="FFFFFF"/>
                </a:solidFill>
                <a:latin typeface="+mj-lt"/>
                <a:ea typeface="+mj-ea"/>
                <a:cs typeface="+mj-cs"/>
              </a:rPr>
              <a:t>Texeira</a:t>
            </a:r>
            <a:r>
              <a:rPr lang="en-US" sz="1800" kern="1200" dirty="0">
                <a:solidFill>
                  <a:srgbClr val="FFFFFF"/>
                </a:solidFill>
                <a:latin typeface="+mj-lt"/>
                <a:ea typeface="+mj-ea"/>
                <a:cs typeface="+mj-cs"/>
              </a:rPr>
              <a:t> de Almeida</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Ramon Emmanuel Massaro</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Sofia de Souza Andrade</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Vicente </a:t>
            </a:r>
            <a:r>
              <a:rPr lang="en-US" sz="1800" kern="1200" dirty="0" err="1">
                <a:solidFill>
                  <a:srgbClr val="FFFFFF"/>
                </a:solidFill>
                <a:latin typeface="+mj-lt"/>
                <a:ea typeface="+mj-ea"/>
                <a:cs typeface="+mj-cs"/>
              </a:rPr>
              <a:t>Inocencio</a:t>
            </a:r>
            <a:r>
              <a:rPr lang="en-US" sz="1800" kern="1200" dirty="0">
                <a:solidFill>
                  <a:srgbClr val="FFFFFF"/>
                </a:solidFill>
                <a:latin typeface="+mj-lt"/>
                <a:ea typeface="+mj-ea"/>
                <a:cs typeface="+mj-cs"/>
              </a:rPr>
              <a:t> </a:t>
            </a:r>
            <a:r>
              <a:rPr lang="en-US" sz="1800" kern="1200" dirty="0" err="1">
                <a:solidFill>
                  <a:srgbClr val="FFFFFF"/>
                </a:solidFill>
                <a:latin typeface="+mj-lt"/>
                <a:ea typeface="+mj-ea"/>
                <a:cs typeface="+mj-cs"/>
              </a:rPr>
              <a:t>Cerqueira</a:t>
            </a:r>
            <a:r>
              <a:rPr lang="en-US" sz="1800" kern="1200" dirty="0">
                <a:solidFill>
                  <a:srgbClr val="FFFFFF"/>
                </a:solidFill>
                <a:latin typeface="+mj-lt"/>
                <a:ea typeface="+mj-ea"/>
                <a:cs typeface="+mj-cs"/>
              </a:rPr>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Lorenzo Siqueira </a:t>
            </a:r>
            <a:r>
              <a:rPr lang="en-US" sz="1800" kern="1200" dirty="0" err="1">
                <a:solidFill>
                  <a:srgbClr val="FFFFFF"/>
                </a:solidFill>
                <a:latin typeface="+mj-lt"/>
                <a:ea typeface="+mj-ea"/>
                <a:cs typeface="+mj-cs"/>
              </a:rPr>
              <a:t>Furlanis</a:t>
            </a:r>
            <a:r>
              <a:rPr lang="en-US" sz="1800" kern="1200" dirty="0">
                <a:solidFill>
                  <a:srgbClr val="FFFFFF"/>
                </a:solidFill>
                <a:latin typeface="+mj-lt"/>
                <a:ea typeface="+mj-ea"/>
                <a:cs typeface="+mj-cs"/>
              </a:rPr>
              <a:t/>
            </a: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
            </a:r>
            <a:br>
              <a:rPr lang="en-US" sz="1800" kern="1200" dirty="0">
                <a:solidFill>
                  <a:srgbClr val="FFFFFF"/>
                </a:solidFill>
                <a:latin typeface="+mj-lt"/>
                <a:ea typeface="+mj-ea"/>
                <a:cs typeface="+mj-cs"/>
              </a:rPr>
            </a:br>
            <a:r>
              <a:rPr lang="en-US" sz="2000" kern="1200" dirty="0">
                <a:solidFill>
                  <a:srgbClr val="FFFFFF"/>
                </a:solidFill>
                <a:latin typeface="+mj-lt"/>
                <a:ea typeface="+mj-ea"/>
                <a:cs typeface="+mj-cs"/>
              </a:rPr>
              <a:t/>
            </a:r>
            <a:br>
              <a:rPr lang="en-US" sz="2000" kern="1200" dirty="0">
                <a:solidFill>
                  <a:srgbClr val="FFFFFF"/>
                </a:solidFill>
                <a:latin typeface="+mj-lt"/>
                <a:ea typeface="+mj-ea"/>
                <a:cs typeface="+mj-cs"/>
              </a:rPr>
            </a:br>
            <a:r>
              <a:rPr lang="en-US" sz="2000" b="1" kern="1200" dirty="0" err="1" smtClean="0">
                <a:latin typeface="+mj-lt"/>
                <a:ea typeface="+mj-ea"/>
                <a:cs typeface="+mj-cs"/>
              </a:rPr>
              <a:t>PROFESSORA</a:t>
            </a:r>
            <a:r>
              <a:rPr lang="en-US" sz="2000" b="1" kern="1200" dirty="0" smtClean="0">
                <a:latin typeface="+mj-lt"/>
                <a:ea typeface="+mj-ea"/>
                <a:cs typeface="+mj-cs"/>
              </a:rPr>
              <a:t/>
            </a:r>
            <a:br>
              <a:rPr lang="en-US" sz="2000" b="1" kern="1200" dirty="0" smtClean="0">
                <a:latin typeface="+mj-lt"/>
                <a:ea typeface="+mj-ea"/>
                <a:cs typeface="+mj-cs"/>
              </a:rPr>
            </a:br>
            <a:r>
              <a:rPr lang="en-US" sz="1800" kern="1200" dirty="0">
                <a:latin typeface="+mj-lt"/>
                <a:ea typeface="+mj-ea"/>
                <a:cs typeface="+mj-cs"/>
              </a:rPr>
              <a:t/>
            </a:r>
            <a:br>
              <a:rPr lang="en-US" sz="1800" kern="1200" dirty="0">
                <a:latin typeface="+mj-lt"/>
                <a:ea typeface="+mj-ea"/>
                <a:cs typeface="+mj-cs"/>
              </a:rPr>
            </a:br>
            <a:r>
              <a:rPr lang="en-US" sz="1800" kern="1200" dirty="0" err="1">
                <a:latin typeface="+mj-lt"/>
                <a:ea typeface="+mj-ea"/>
                <a:cs typeface="+mj-cs"/>
              </a:rPr>
              <a:t>Professora</a:t>
            </a:r>
            <a:r>
              <a:rPr lang="en-US" sz="1800" kern="1200" dirty="0">
                <a:latin typeface="+mj-lt"/>
                <a:ea typeface="+mj-ea"/>
                <a:cs typeface="+mj-cs"/>
              </a:rPr>
              <a:t>: Gabriela Gonçalves </a:t>
            </a:r>
            <a:r>
              <a:rPr lang="en-US" sz="1100" kern="1200" dirty="0">
                <a:solidFill>
                  <a:srgbClr val="FFFFFF"/>
                </a:solidFill>
                <a:latin typeface="+mj-lt"/>
                <a:ea typeface="+mj-ea"/>
                <a:cs typeface="+mj-cs"/>
              </a:rPr>
              <a:t/>
            </a:r>
            <a:br>
              <a:rPr lang="en-US" sz="1100" kern="1200" dirty="0">
                <a:solidFill>
                  <a:srgbClr val="FFFFFF"/>
                </a:solidFill>
                <a:latin typeface="+mj-lt"/>
                <a:ea typeface="+mj-ea"/>
                <a:cs typeface="+mj-cs"/>
              </a:rPr>
            </a:br>
            <a:endParaRPr lang="en-US" sz="1100" kern="1200" dirty="0">
              <a:solidFill>
                <a:srgbClr val="FFFFFF"/>
              </a:solidFill>
              <a:latin typeface="+mj-lt"/>
              <a:ea typeface="+mj-ea"/>
              <a:cs typeface="+mj-cs"/>
            </a:endParaRPr>
          </a:p>
        </p:txBody>
      </p:sp>
      <p:sp>
        <p:nvSpPr>
          <p:cNvPr id="21" name="Rectangle 20">
            <a:extLst>
              <a:ext uri="{FF2B5EF4-FFF2-40B4-BE49-F238E27FC236}">
                <a16:creationId xmlns:a16="http://schemas.microsoft.com/office/drawing/2014/main" xmlns="" id="{8C516CC8-80AC-446C-A56E-9F54B7210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4490110"/>
            <a:ext cx="9926888"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49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 name="Rectangle 333">
            <a:extLst>
              <a:ext uri="{FF2B5EF4-FFF2-40B4-BE49-F238E27FC236}">
                <a16:creationId xmlns:a16="http://schemas.microsoft.com/office/drawing/2014/main" xmlns="" id="{DC35A348-C5D6-4112-9FDD-93A493B01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p:cNvSpPr>
            <a:spLocks noGrp="1"/>
          </p:cNvSpPr>
          <p:nvPr>
            <p:ph type="ctrTitle"/>
          </p:nvPr>
        </p:nvSpPr>
        <p:spPr>
          <a:xfrm>
            <a:off x="681036" y="4428000"/>
            <a:ext cx="4991696" cy="1400400"/>
          </a:xfrm>
        </p:spPr>
        <p:txBody>
          <a:bodyPr wrap="square" anchor="b">
            <a:normAutofit/>
          </a:bodyPr>
          <a:lstStyle/>
          <a:p>
            <a:pPr algn="l"/>
            <a:r>
              <a:rPr lang="pt-BR" sz="3100" b="1" dirty="0">
                <a:solidFill>
                  <a:schemeClr val="bg1"/>
                </a:solidFill>
              </a:rPr>
              <a:t>O chão, o imaginário e o brincar – vivências com a natureza</a:t>
            </a:r>
            <a:endParaRPr lang="pt-BR" sz="3100" b="1" dirty="0">
              <a:solidFill>
                <a:schemeClr val="bg1"/>
              </a:solidFill>
              <a:latin typeface="Briberra" pitchFamily="50" charset="0"/>
              <a:ea typeface="Blogger Sans Medium" panose="02000506030000020004" pitchFamily="2" charset="0"/>
            </a:endParaRPr>
          </a:p>
        </p:txBody>
      </p:sp>
      <p:pic>
        <p:nvPicPr>
          <p:cNvPr id="11" name="Imagem 10" descr="Uma imagem contendo ao ar livre, mesa, pequeno, colorido&#10;&#10;Descrição gerada automaticamente">
            <a:extLst>
              <a:ext uri="{FF2B5EF4-FFF2-40B4-BE49-F238E27FC236}">
                <a16:creationId xmlns:a16="http://schemas.microsoft.com/office/drawing/2014/main" xmlns="" id="{46CA76DE-937B-1D00-6DF8-DC8F4F9BDCC8}"/>
              </a:ext>
            </a:extLst>
          </p:cNvPr>
          <p:cNvPicPr>
            <a:picLocks noChangeAspect="1"/>
          </p:cNvPicPr>
          <p:nvPr/>
        </p:nvPicPr>
        <p:blipFill rotWithShape="1">
          <a:blip r:embed="rId2">
            <a:extLst>
              <a:ext uri="{28A0092B-C50C-407E-A947-70E740481C1C}">
                <a14:useLocalDpi xmlns:a14="http://schemas.microsoft.com/office/drawing/2010/main" val="0"/>
              </a:ext>
            </a:extLst>
          </a:blip>
          <a:srcRect l="27997" r="26362" b="-1"/>
          <a:stretch/>
        </p:blipFill>
        <p:spPr>
          <a:xfrm>
            <a:off x="20" y="10"/>
            <a:ext cx="3250386" cy="4005933"/>
          </a:xfrm>
          <a:custGeom>
            <a:avLst/>
            <a:gdLst/>
            <a:ahLst/>
            <a:cxnLst/>
            <a:rect l="l" t="t" r="r" b="b"/>
            <a:pathLst>
              <a:path w="4000500" h="4005943">
                <a:moveTo>
                  <a:pt x="0" y="0"/>
                </a:moveTo>
                <a:lnTo>
                  <a:pt x="4000500" y="0"/>
                </a:lnTo>
                <a:lnTo>
                  <a:pt x="4000500" y="3936797"/>
                </a:lnTo>
                <a:lnTo>
                  <a:pt x="3316514" y="4005943"/>
                </a:lnTo>
                <a:lnTo>
                  <a:pt x="0" y="3964175"/>
                </a:lnTo>
                <a:close/>
              </a:path>
            </a:pathLst>
          </a:custGeom>
        </p:spPr>
      </p:pic>
      <p:pic>
        <p:nvPicPr>
          <p:cNvPr id="9" name="Imagem 8" descr="Uma imagem contendo pessoa, grama, criança, azul&#10;&#10;Descrição gerada automaticamente">
            <a:extLst>
              <a:ext uri="{FF2B5EF4-FFF2-40B4-BE49-F238E27FC236}">
                <a16:creationId xmlns:a16="http://schemas.microsoft.com/office/drawing/2014/main" xmlns="" id="{06027224-3220-9000-9DE3-D44659A3FE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91" r="9670" b="-3"/>
          <a:stretch/>
        </p:blipFill>
        <p:spPr>
          <a:xfrm>
            <a:off x="3405189" y="10"/>
            <a:ext cx="3095623" cy="3917529"/>
          </a:xfrm>
          <a:custGeom>
            <a:avLst/>
            <a:gdLst/>
            <a:ahLst/>
            <a:cxnLst/>
            <a:rect l="l" t="t" r="r" b="b"/>
            <a:pathLst>
              <a:path w="3809998" h="3917539">
                <a:moveTo>
                  <a:pt x="0" y="0"/>
                </a:moveTo>
                <a:lnTo>
                  <a:pt x="3809998" y="0"/>
                </a:lnTo>
                <a:lnTo>
                  <a:pt x="3809998" y="3909212"/>
                </a:lnTo>
                <a:lnTo>
                  <a:pt x="1781628" y="3737429"/>
                </a:lnTo>
                <a:lnTo>
                  <a:pt x="0" y="3917539"/>
                </a:lnTo>
                <a:close/>
              </a:path>
            </a:pathLst>
          </a:custGeom>
        </p:spPr>
      </p:pic>
      <p:pic>
        <p:nvPicPr>
          <p:cNvPr id="4" name="Imagem 3" descr="Uma imagem contendo criança, pessoa, no interior, menino&#10;&#10;Descrição gerada automaticamente">
            <a:extLst>
              <a:ext uri="{FF2B5EF4-FFF2-40B4-BE49-F238E27FC236}">
                <a16:creationId xmlns:a16="http://schemas.microsoft.com/office/drawing/2014/main" xmlns="" id="{D1EC8861-1EE7-C806-9936-EF8A15EAE2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94" r="26325" b="2"/>
          <a:stretch/>
        </p:blipFill>
        <p:spPr>
          <a:xfrm>
            <a:off x="6655593" y="10"/>
            <a:ext cx="3250407" cy="3959022"/>
          </a:xfrm>
          <a:custGeom>
            <a:avLst/>
            <a:gdLst/>
            <a:ahLst/>
            <a:cxnLst/>
            <a:rect l="l" t="t" r="r" b="b"/>
            <a:pathLst>
              <a:path w="4000500" h="3959032">
                <a:moveTo>
                  <a:pt x="0" y="0"/>
                </a:moveTo>
                <a:lnTo>
                  <a:pt x="4000500" y="0"/>
                </a:lnTo>
                <a:lnTo>
                  <a:pt x="4000500" y="3959032"/>
                </a:lnTo>
                <a:lnTo>
                  <a:pt x="9072" y="3926114"/>
                </a:lnTo>
                <a:lnTo>
                  <a:pt x="0" y="3925346"/>
                </a:lnTo>
                <a:close/>
              </a:path>
            </a:pathLst>
          </a:custGeom>
        </p:spPr>
      </p:pic>
      <p:grpSp>
        <p:nvGrpSpPr>
          <p:cNvPr id="336" name="Group 335">
            <a:extLst>
              <a:ext uri="{FF2B5EF4-FFF2-40B4-BE49-F238E27FC236}">
                <a16:creationId xmlns:a16="http://schemas.microsoft.com/office/drawing/2014/main" xmlns="" id="{AC0B7807-0C83-4963-821A-69B172722E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528992"/>
            <a:ext cx="9906000" cy="757168"/>
            <a:chOff x="0" y="2959818"/>
            <a:chExt cx="12192000" cy="757168"/>
          </a:xfrm>
        </p:grpSpPr>
        <p:sp>
          <p:nvSpPr>
            <p:cNvPr id="337" name="Freeform: Shape 336">
              <a:extLst>
                <a:ext uri="{FF2B5EF4-FFF2-40B4-BE49-F238E27FC236}">
                  <a16:creationId xmlns:a16="http://schemas.microsoft.com/office/drawing/2014/main" xmlns="" id="{BB027EC7-3252-48A2-A7A4-1741F72E47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2" name="Freeform: Shape 337">
              <a:extLst>
                <a:ext uri="{FF2B5EF4-FFF2-40B4-BE49-F238E27FC236}">
                  <a16:creationId xmlns:a16="http://schemas.microsoft.com/office/drawing/2014/main" xmlns="" id="{4EBC51E4-7477-4290-BBD0-18AD942C36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3168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7" name="Rectangle 176">
            <a:extLst>
              <a:ext uri="{FF2B5EF4-FFF2-40B4-BE49-F238E27FC236}">
                <a16:creationId xmlns:a16="http://schemas.microsoft.com/office/drawing/2014/main" xmlns="" id="{0D7B6173-1D58-48E2-83CF-37350F315F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xmlns="" id="{7803386D-8EC0-490A-9296-FAFCF1ADA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352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 name="Picture 180">
            <a:extLst>
              <a:ext uri="{FF2B5EF4-FFF2-40B4-BE49-F238E27FC236}">
                <a16:creationId xmlns:a16="http://schemas.microsoft.com/office/drawing/2014/main" xmlns="" id="{C4720EDA-E218-43A9-8817-08F09F4DB6C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903523" cy="6862380"/>
          </a:xfrm>
          <a:prstGeom prst="rect">
            <a:avLst/>
          </a:prstGeom>
        </p:spPr>
      </p:pic>
      <p:sp>
        <p:nvSpPr>
          <p:cNvPr id="183" name="Rectangle 182">
            <a:extLst>
              <a:ext uri="{FF2B5EF4-FFF2-40B4-BE49-F238E27FC236}">
                <a16:creationId xmlns:a16="http://schemas.microsoft.com/office/drawing/2014/main" xmlns="" id="{D87C4F29-0DC4-4901-A2FD-7C88889E6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3523"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a:extLst>
              <a:ext uri="{FF2B5EF4-FFF2-40B4-BE49-F238E27FC236}">
                <a16:creationId xmlns:a16="http://schemas.microsoft.com/office/drawing/2014/main" xmlns="" id="{E6A781BA-2341-444F-811D-870633C4FB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6050" y="0"/>
            <a:ext cx="9056109"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Título 3">
            <a:extLst>
              <a:ext uri="{FF2B5EF4-FFF2-40B4-BE49-F238E27FC236}">
                <a16:creationId xmlns:a16="http://schemas.microsoft.com/office/drawing/2014/main" xmlns="" id="{80887CF6-E00A-4DF4-2CA6-A9208C63320F}"/>
              </a:ext>
            </a:extLst>
          </p:cNvPr>
          <p:cNvSpPr>
            <a:spLocks noGrp="1"/>
          </p:cNvSpPr>
          <p:nvPr>
            <p:ph type="title"/>
          </p:nvPr>
        </p:nvSpPr>
        <p:spPr>
          <a:xfrm>
            <a:off x="968471" y="552810"/>
            <a:ext cx="3903786" cy="2228759"/>
          </a:xfrm>
          <a:prstGeom prst="rect">
            <a:avLst/>
          </a:prstGeom>
        </p:spPr>
        <p:txBody>
          <a:bodyPr vert="horz" lIns="91440" tIns="45720" rIns="91440" bIns="45720" rtlCol="0" anchor="b">
            <a:normAutofit fontScale="90000"/>
          </a:bodyPr>
          <a:lstStyle/>
          <a:p>
            <a:pPr>
              <a:lnSpc>
                <a:spcPct val="100000"/>
              </a:lnSpc>
              <a:spcAft>
                <a:spcPts val="600"/>
              </a:spcAft>
            </a:pPr>
            <a:r>
              <a:rPr lang="en-US" sz="1400" b="1" kern="1200" dirty="0">
                <a:solidFill>
                  <a:schemeClr val="tx1"/>
                </a:solidFill>
                <a:latin typeface="+mj-lt"/>
                <a:ea typeface="+mj-ea"/>
                <a:cs typeface="+mj-cs"/>
              </a:rPr>
              <a:t>Objetivo Geral:  </a:t>
            </a:r>
            <a:br>
              <a:rPr lang="en-US" sz="1400" b="1" kern="1200" dirty="0">
                <a:solidFill>
                  <a:schemeClr val="tx1"/>
                </a:solidFill>
                <a:latin typeface="+mj-lt"/>
                <a:ea typeface="+mj-ea"/>
                <a:cs typeface="+mj-cs"/>
              </a:rPr>
            </a:br>
            <a:r>
              <a:rPr lang="pt-BR" sz="1400" b="1" kern="1200" dirty="0" smtClean="0">
                <a:solidFill>
                  <a:schemeClr val="tx1"/>
                </a:solidFill>
                <a:latin typeface="+mj-lt"/>
                <a:ea typeface="+mj-ea"/>
                <a:cs typeface="+mj-cs"/>
              </a:rPr>
              <a:t/>
            </a:r>
            <a:br>
              <a:rPr lang="pt-BR" sz="1400" b="1" kern="1200" dirty="0" smtClean="0">
                <a:solidFill>
                  <a:schemeClr val="tx1"/>
                </a:solidFill>
                <a:latin typeface="+mj-lt"/>
                <a:ea typeface="+mj-ea"/>
                <a:cs typeface="+mj-cs"/>
              </a:rPr>
            </a:br>
            <a:r>
              <a:rPr lang="pt-BR" sz="1400" kern="1200" dirty="0" smtClean="0">
                <a:solidFill>
                  <a:schemeClr val="tx1"/>
                </a:solidFill>
                <a:latin typeface="+mj-lt"/>
                <a:ea typeface="+mj-ea"/>
                <a:cs typeface="+mj-cs"/>
              </a:rPr>
              <a:t>Objetivamos promover no cotidiano a continuidade do projeto,  e retroalimentar suas pesquisas, promovendo oportunidades de experiências e pesquisas com terra, rochas, plantas, animais, pedras, barro, argila, chuva, madeira, os elementos, ritmos naturais, as mudanças das estações, suas belezas e mistérios. Bem como jogos e brincadeiras que as permitam sentir-se pertencentes ao mundo natural.</a:t>
            </a:r>
          </a:p>
          <a:p>
            <a:pPr lvl="0" indent="-228600">
              <a:spcAft>
                <a:spcPts val="600"/>
              </a:spcAft>
            </a:pPr>
            <a:endParaRPr lang="pt-BR" sz="1400" kern="1200" dirty="0">
              <a:solidFill>
                <a:schemeClr val="tx1"/>
              </a:solidFill>
              <a:latin typeface="+mj-lt"/>
              <a:ea typeface="+mj-ea"/>
              <a:cs typeface="+mj-cs"/>
            </a:endParaRPr>
          </a:p>
        </p:txBody>
      </p:sp>
      <p:sp>
        <p:nvSpPr>
          <p:cNvPr id="6" name="CaixaDeTexto 5">
            <a:extLst>
              <a:ext uri="{FF2B5EF4-FFF2-40B4-BE49-F238E27FC236}">
                <a16:creationId xmlns:a16="http://schemas.microsoft.com/office/drawing/2014/main" xmlns="" id="{02671664-558C-A7E0-686C-2F9974B91E65}"/>
              </a:ext>
            </a:extLst>
          </p:cNvPr>
          <p:cNvSpPr txBox="1"/>
          <p:nvPr/>
        </p:nvSpPr>
        <p:spPr>
          <a:xfrm>
            <a:off x="968471" y="2959729"/>
            <a:ext cx="3903786" cy="3341075"/>
          </a:xfrm>
          <a:prstGeom prst="rect">
            <a:avLst/>
          </a:prstGeom>
        </p:spPr>
        <p:txBody>
          <a:bodyPr vert="horz" lIns="91440" tIns="45720" rIns="91440" bIns="45720" rtlCol="0" anchor="t">
            <a:normAutofit/>
          </a:bodyPr>
          <a:lstStyle/>
          <a:p>
            <a:pPr defTabSz="914400">
              <a:lnSpc>
                <a:spcPct val="90000"/>
              </a:lnSpc>
              <a:spcAft>
                <a:spcPts val="600"/>
              </a:spcAft>
            </a:pPr>
            <a:r>
              <a:rPr lang="pt-BR" sz="1400" b="1" dirty="0" smtClean="0"/>
              <a:t>Objetivos Específicos: </a:t>
            </a:r>
          </a:p>
          <a:p>
            <a:pPr indent="-228600" defTabSz="914400">
              <a:lnSpc>
                <a:spcPct val="90000"/>
              </a:lnSpc>
              <a:spcAft>
                <a:spcPts val="600"/>
              </a:spcAft>
              <a:buFont typeface="Arial" panose="020B0604020202020204" pitchFamily="34" charset="0"/>
              <a:buChar char="•"/>
            </a:pPr>
            <a:endParaRPr lang="pt-BR" sz="1400" b="1" dirty="0" smtClean="0"/>
          </a:p>
          <a:p>
            <a:pPr marL="285750" lvl="0" indent="-228600" defTabSz="914400">
              <a:lnSpc>
                <a:spcPct val="90000"/>
              </a:lnSpc>
              <a:buFont typeface="Arial" panose="020B0604020202020204" pitchFamily="34" charset="0"/>
              <a:buChar char="•"/>
            </a:pPr>
            <a:r>
              <a:rPr lang="pt-BR" sz="1400" dirty="0" smtClean="0"/>
              <a:t>Possibilitar as crianças oportunidades para se desenvolverem na natureza. </a:t>
            </a:r>
          </a:p>
          <a:p>
            <a:pPr marL="285750" lvl="0" indent="-228600" defTabSz="914400">
              <a:lnSpc>
                <a:spcPct val="90000"/>
              </a:lnSpc>
              <a:buFont typeface="Arial" panose="020B0604020202020204" pitchFamily="34" charset="0"/>
              <a:buChar char="•"/>
            </a:pPr>
            <a:endParaRPr lang="pt-BR" sz="1400" dirty="0" smtClean="0"/>
          </a:p>
          <a:p>
            <a:pPr marL="285750" lvl="0" indent="-228600" defTabSz="914400">
              <a:lnSpc>
                <a:spcPct val="90000"/>
              </a:lnSpc>
              <a:buFont typeface="Arial" panose="020B0604020202020204" pitchFamily="34" charset="0"/>
              <a:buChar char="•"/>
            </a:pPr>
            <a:r>
              <a:rPr lang="pt-BR" sz="1400" dirty="0" smtClean="0"/>
              <a:t>Ouvir, compreender, contar e recontar e criar narrativas se valendo de materiais que permitam jogos simbólicos.</a:t>
            </a:r>
          </a:p>
          <a:p>
            <a:pPr marL="285750" lvl="0" indent="-228600" defTabSz="914400">
              <a:lnSpc>
                <a:spcPct val="90000"/>
              </a:lnSpc>
              <a:buFont typeface="Arial" panose="020B0604020202020204" pitchFamily="34" charset="0"/>
              <a:buChar char="•"/>
            </a:pPr>
            <a:endParaRPr lang="pt-BR" sz="1400" dirty="0" smtClean="0"/>
          </a:p>
          <a:p>
            <a:pPr marL="285750" lvl="0" indent="-228600" defTabSz="914400">
              <a:lnSpc>
                <a:spcPct val="90000"/>
              </a:lnSpc>
              <a:buFont typeface="Arial" panose="020B0604020202020204" pitchFamily="34" charset="0"/>
              <a:buChar char="•"/>
            </a:pPr>
            <a:r>
              <a:rPr lang="pt-BR" sz="1400" dirty="0" smtClean="0"/>
              <a:t>Expressar-se através produções artísticas com elementos naturais.</a:t>
            </a:r>
          </a:p>
          <a:p>
            <a:pPr marL="285750" lvl="0" indent="-228600" defTabSz="914400">
              <a:lnSpc>
                <a:spcPct val="90000"/>
              </a:lnSpc>
              <a:buFont typeface="Arial" panose="020B0604020202020204" pitchFamily="34" charset="0"/>
              <a:buChar char="•"/>
            </a:pPr>
            <a:endParaRPr lang="pt-BR" sz="1400" dirty="0" smtClean="0"/>
          </a:p>
          <a:p>
            <a:pPr marL="285750" lvl="0" indent="-228600" defTabSz="914400">
              <a:lnSpc>
                <a:spcPct val="90000"/>
              </a:lnSpc>
              <a:buFont typeface="Arial" panose="020B0604020202020204" pitchFamily="34" charset="0"/>
              <a:buChar char="•"/>
            </a:pPr>
            <a:r>
              <a:rPr lang="pt-BR" sz="1400" dirty="0" smtClean="0"/>
              <a:t>Respeitar o tempo das crianças em suas relações com a natureza, oferecendo ambiente que favoreça a autonomia e criatividade.</a:t>
            </a:r>
          </a:p>
          <a:p>
            <a:pPr lvl="0" indent="-228600" defTabSz="914400">
              <a:lnSpc>
                <a:spcPct val="90000"/>
              </a:lnSpc>
              <a:spcAft>
                <a:spcPts val="600"/>
              </a:spcAft>
              <a:buFont typeface="Arial" panose="020B0604020202020204" pitchFamily="34" charset="0"/>
              <a:buChar char="•"/>
            </a:pPr>
            <a:endParaRPr lang="pt-BR" sz="1400" dirty="0"/>
          </a:p>
        </p:txBody>
      </p:sp>
      <p:pic>
        <p:nvPicPr>
          <p:cNvPr id="10" name="Espaço Reservado para Conteúdo 9" descr="Pessoa em cima de uma mesa com comida&#10;&#10;Descrição gerada automaticamente com confiança média">
            <a:extLst>
              <a:ext uri="{FF2B5EF4-FFF2-40B4-BE49-F238E27FC236}">
                <a16:creationId xmlns:a16="http://schemas.microsoft.com/office/drawing/2014/main" xmlns="" id="{8BE0018C-B2BD-65EE-DF17-B4BF985BAD9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0488" r="1" b="18541"/>
          <a:stretch/>
        </p:blipFill>
        <p:spPr>
          <a:xfrm>
            <a:off x="5185118" y="1913573"/>
            <a:ext cx="4138176" cy="3014167"/>
          </a:xfrm>
          <a:prstGeom prst="rect">
            <a:avLst/>
          </a:prstGeom>
        </p:spPr>
      </p:pic>
    </p:spTree>
    <p:extLst>
      <p:ext uri="{BB962C8B-B14F-4D97-AF65-F5344CB8AC3E}">
        <p14:creationId xmlns:p14="http://schemas.microsoft.com/office/powerpoint/2010/main" val="4102024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C790BE2-4E4F-4AAF-81A2-4A6F4885E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D28B54C3-B57B-472A-B96E-1FCB67093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9905998"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7DB3C429-F8DA-49B9-AF84-21996FCF7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4"/>
            <a:ext cx="9906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E12088DD-B1AD-40E0-8B86-1D87A2CCD9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0794" y="-1513375"/>
            <a:ext cx="6858001" cy="9884750"/>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C4C9F2B0-1044-46EB-8AEB-C3BFFDE6C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51994" y="0"/>
            <a:ext cx="4953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0C395952-4E26-45A2-8756-2ADFD6E53C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3"/>
            <a:ext cx="9898582"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xmlns="" id="{4734BADF-9461-4621-B112-2D7BABEA7D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2516" y="4049"/>
            <a:ext cx="8300968"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xmlns="" id="{9F460B34-1DDD-F318-B46B-8FB4A5E02053}"/>
              </a:ext>
            </a:extLst>
          </p:cNvPr>
          <p:cNvSpPr>
            <a:spLocks noGrp="1"/>
          </p:cNvSpPr>
          <p:nvPr>
            <p:ph type="title"/>
          </p:nvPr>
        </p:nvSpPr>
        <p:spPr>
          <a:xfrm>
            <a:off x="1486578" y="312195"/>
            <a:ext cx="6620016" cy="890693"/>
          </a:xfrm>
        </p:spPr>
        <p:txBody>
          <a:bodyPr vert="horz" lIns="91440" tIns="45720" rIns="91440" bIns="45720" rtlCol="0" anchor="ctr">
            <a:normAutofit/>
          </a:bodyPr>
          <a:lstStyle/>
          <a:p>
            <a:pPr algn="ctr"/>
            <a:r>
              <a:rPr lang="en-US" sz="4300" b="1" kern="1200" dirty="0">
                <a:solidFill>
                  <a:srgbClr val="FFFFFF"/>
                </a:solidFill>
                <a:latin typeface="+mj-lt"/>
                <a:ea typeface="+mj-ea"/>
                <a:cs typeface="+mj-cs"/>
              </a:rPr>
              <a:t>Pessoa </a:t>
            </a:r>
            <a:r>
              <a:rPr lang="pt-BR" sz="4300" b="1" kern="1200" dirty="0" smtClean="0">
                <a:solidFill>
                  <a:srgbClr val="FFFFFF"/>
                </a:solidFill>
                <a:latin typeface="+mj-lt"/>
                <a:ea typeface="+mj-ea"/>
                <a:cs typeface="+mj-cs"/>
              </a:rPr>
              <a:t>Graveto</a:t>
            </a:r>
            <a:endParaRPr lang="pt-BR" sz="4300" b="1" kern="1200" dirty="0">
              <a:solidFill>
                <a:srgbClr val="FFFFFF"/>
              </a:solidFill>
              <a:latin typeface="+mj-lt"/>
              <a:ea typeface="+mj-ea"/>
              <a:cs typeface="+mj-cs"/>
            </a:endParaRPr>
          </a:p>
        </p:txBody>
      </p:sp>
      <p:pic>
        <p:nvPicPr>
          <p:cNvPr id="4" name="Imagem 3">
            <a:extLst>
              <a:ext uri="{FF2B5EF4-FFF2-40B4-BE49-F238E27FC236}">
                <a16:creationId xmlns:a16="http://schemas.microsoft.com/office/drawing/2014/main" xmlns="" id="{E10218D4-2039-445C-2659-B32F0551CA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289" y="185416"/>
            <a:ext cx="909254" cy="678647"/>
          </a:xfrm>
          <a:prstGeom prst="rect">
            <a:avLst/>
          </a:prstGeom>
        </p:spPr>
      </p:pic>
      <p:sp>
        <p:nvSpPr>
          <p:cNvPr id="5" name="CaixaDeTexto 4">
            <a:extLst>
              <a:ext uri="{FF2B5EF4-FFF2-40B4-BE49-F238E27FC236}">
                <a16:creationId xmlns:a16="http://schemas.microsoft.com/office/drawing/2014/main" xmlns="" id="{7963AA2F-DC45-974D-4B30-07D95AFEFCC7}"/>
              </a:ext>
            </a:extLst>
          </p:cNvPr>
          <p:cNvSpPr txBox="1"/>
          <p:nvPr/>
        </p:nvSpPr>
        <p:spPr>
          <a:xfrm>
            <a:off x="8114015" y="285727"/>
            <a:ext cx="1530938" cy="284052"/>
          </a:xfrm>
          <a:prstGeom prst="rect">
            <a:avLst/>
          </a:prstGeom>
          <a:noFill/>
        </p:spPr>
        <p:txBody>
          <a:bodyPr wrap="square" rtlCol="0">
            <a:spAutoFit/>
          </a:bodyPr>
          <a:lstStyle/>
          <a:p>
            <a:r>
              <a:rPr lang="pt-BR" sz="1246" b="1" dirty="0"/>
              <a:t>Data: 07/10/2022</a:t>
            </a:r>
          </a:p>
        </p:txBody>
      </p:sp>
      <p:sp>
        <p:nvSpPr>
          <p:cNvPr id="3" name="CaixaDeTexto 2">
            <a:extLst>
              <a:ext uri="{FF2B5EF4-FFF2-40B4-BE49-F238E27FC236}">
                <a16:creationId xmlns:a16="http://schemas.microsoft.com/office/drawing/2014/main" xmlns="" id="{05281FDB-8049-CBE7-53D8-F3B307DEA4A5}"/>
              </a:ext>
            </a:extLst>
          </p:cNvPr>
          <p:cNvSpPr txBox="1"/>
          <p:nvPr/>
        </p:nvSpPr>
        <p:spPr>
          <a:xfrm>
            <a:off x="5810646" y="1257407"/>
            <a:ext cx="3687181" cy="2308324"/>
          </a:xfrm>
          <a:prstGeom prst="rect">
            <a:avLst/>
          </a:prstGeom>
          <a:noFill/>
        </p:spPr>
        <p:txBody>
          <a:bodyPr wrap="square" rtlCol="0">
            <a:spAutoFit/>
          </a:bodyPr>
          <a:lstStyle/>
          <a:p>
            <a:pPr algn="just"/>
            <a:r>
              <a:rPr lang="pt-BR" sz="1200" dirty="0" smtClean="0"/>
              <a:t>Esta sessão do projeto ocorreu em uma manhã chuvosa</a:t>
            </a:r>
            <a:r>
              <a:rPr lang="pt-BR" sz="1200" dirty="0"/>
              <a:t>. Convidamos as crianças a confeccionarem suas pessoas graveto. Uns mais concentrados, outros mais falantes, foram tecendo com as lãs, seus bonecos. </a:t>
            </a:r>
          </a:p>
          <a:p>
            <a:pPr algn="just"/>
            <a:r>
              <a:rPr lang="pt-BR" sz="1200" dirty="0"/>
              <a:t>Foi quando um diálogo surgiu entre duas crianças que decidiram se ajudar.</a:t>
            </a:r>
          </a:p>
          <a:p>
            <a:pPr algn="just"/>
            <a:endParaRPr lang="pt-BR" sz="1200" dirty="0"/>
          </a:p>
          <a:p>
            <a:pPr algn="just"/>
            <a:r>
              <a:rPr lang="pt-BR" sz="1200" dirty="0"/>
              <a:t>V.I pergunta a seu amigo sobre suas escolhas, neste momento B.D responde: “O verde vai ser as mangas, e o azul escuro a blusinha. Vai ser uma blusa calça. Estou fazendo um velhinho.”</a:t>
            </a:r>
          </a:p>
          <a:p>
            <a:pPr algn="just"/>
            <a:endParaRPr lang="pt-BR" sz="1200" dirty="0"/>
          </a:p>
        </p:txBody>
      </p:sp>
      <p:pic>
        <p:nvPicPr>
          <p:cNvPr id="7" name="Imagem 6" descr="Uma imagem contendo pessoa, criança, menino, pequeno&#10;&#10;Descrição gerada automaticamente">
            <a:extLst>
              <a:ext uri="{FF2B5EF4-FFF2-40B4-BE49-F238E27FC236}">
                <a16:creationId xmlns:a16="http://schemas.microsoft.com/office/drawing/2014/main" xmlns="" id="{0D7A668F-D750-D9E6-5C12-93C1DE5EA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431" y="3463826"/>
            <a:ext cx="2253343" cy="2938752"/>
          </a:xfrm>
          <a:prstGeom prst="rect">
            <a:avLst/>
          </a:prstGeom>
        </p:spPr>
      </p:pic>
      <p:pic>
        <p:nvPicPr>
          <p:cNvPr id="11" name="Imagem 10" descr="Criança com bicho de pelúcia&#10;&#10;Descrição gerada automaticamente com confiança média">
            <a:extLst>
              <a:ext uri="{FF2B5EF4-FFF2-40B4-BE49-F238E27FC236}">
                <a16:creationId xmlns:a16="http://schemas.microsoft.com/office/drawing/2014/main" xmlns="" id="{0F79DD32-3A6F-8273-F52E-054E3C8F10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738" y="1332366"/>
            <a:ext cx="3129055" cy="2317070"/>
          </a:xfrm>
          <a:prstGeom prst="rect">
            <a:avLst/>
          </a:prstGeom>
        </p:spPr>
      </p:pic>
      <p:pic>
        <p:nvPicPr>
          <p:cNvPr id="15" name="Imagem 14" descr="Menino sentado no chão&#10;&#10;Descrição gerada automaticamente com confiança baixa">
            <a:extLst>
              <a:ext uri="{FF2B5EF4-FFF2-40B4-BE49-F238E27FC236}">
                <a16:creationId xmlns:a16="http://schemas.microsoft.com/office/drawing/2014/main" xmlns="" id="{C7F777AE-D3A2-5273-0847-23A9967EF0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0008"/>
          <a:stretch/>
        </p:blipFill>
        <p:spPr>
          <a:xfrm>
            <a:off x="285573" y="3808797"/>
            <a:ext cx="1444788" cy="2593781"/>
          </a:xfrm>
          <a:prstGeom prst="rect">
            <a:avLst/>
          </a:prstGeom>
        </p:spPr>
      </p:pic>
      <p:pic>
        <p:nvPicPr>
          <p:cNvPr id="19" name="Imagem 18" descr="Menino sentado em cadeira azul&#10;&#10;Descrição gerada automaticamente com confiança média">
            <a:extLst>
              <a:ext uri="{FF2B5EF4-FFF2-40B4-BE49-F238E27FC236}">
                <a16:creationId xmlns:a16="http://schemas.microsoft.com/office/drawing/2014/main" xmlns="" id="{D8678ED6-23F6-B8F3-463F-64F452A31B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8912" y="3815756"/>
            <a:ext cx="1578114" cy="2593780"/>
          </a:xfrm>
          <a:prstGeom prst="rect">
            <a:avLst/>
          </a:prstGeom>
        </p:spPr>
      </p:pic>
      <p:pic>
        <p:nvPicPr>
          <p:cNvPr id="22" name="Imagem 21" descr="Menino sentado em uma cadeira&#10;&#10;Descrição gerada automaticamente com confiança baixa">
            <a:extLst>
              <a:ext uri="{FF2B5EF4-FFF2-40B4-BE49-F238E27FC236}">
                <a16:creationId xmlns:a16="http://schemas.microsoft.com/office/drawing/2014/main" xmlns="" id="{E902C05C-C742-0451-2088-979C5CE603F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9883"/>
          <a:stretch/>
        </p:blipFill>
        <p:spPr>
          <a:xfrm>
            <a:off x="3634712" y="1351681"/>
            <a:ext cx="1781591" cy="2308323"/>
          </a:xfrm>
          <a:prstGeom prst="rect">
            <a:avLst/>
          </a:prstGeom>
        </p:spPr>
      </p:pic>
      <p:pic>
        <p:nvPicPr>
          <p:cNvPr id="24" name="Imagem 23" descr="Uma imagem contendo pessoa, no interior, criança, bebê&#10;&#10;Descrição gerada automaticamente">
            <a:extLst>
              <a:ext uri="{FF2B5EF4-FFF2-40B4-BE49-F238E27FC236}">
                <a16:creationId xmlns:a16="http://schemas.microsoft.com/office/drawing/2014/main" xmlns="" id="{EA85EECF-3788-CF95-906B-C690864CF34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9294"/>
          <a:stretch/>
        </p:blipFill>
        <p:spPr>
          <a:xfrm>
            <a:off x="3634711" y="3770482"/>
            <a:ext cx="1781591" cy="2639054"/>
          </a:xfrm>
          <a:prstGeom prst="rect">
            <a:avLst/>
          </a:prstGeom>
        </p:spPr>
      </p:pic>
    </p:spTree>
    <p:extLst>
      <p:ext uri="{BB962C8B-B14F-4D97-AF65-F5344CB8AC3E}">
        <p14:creationId xmlns:p14="http://schemas.microsoft.com/office/powerpoint/2010/main" val="1894092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AB902CB9-C7DC-4673-B7D5-F22DCF0EC5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35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30AF7EBE-3592-95E0-BD0A-24FC3D374E03}"/>
              </a:ext>
            </a:extLst>
          </p:cNvPr>
          <p:cNvSpPr>
            <a:spLocks noGrp="1"/>
          </p:cNvSpPr>
          <p:nvPr>
            <p:ph type="title"/>
          </p:nvPr>
        </p:nvSpPr>
        <p:spPr>
          <a:xfrm>
            <a:off x="3045278" y="2957666"/>
            <a:ext cx="3915359" cy="774579"/>
          </a:xfrm>
        </p:spPr>
        <p:txBody>
          <a:bodyPr vert="horz" lIns="91440" tIns="45720" rIns="91440" bIns="45720" rtlCol="0" anchor="b">
            <a:normAutofit/>
          </a:bodyPr>
          <a:lstStyle/>
          <a:p>
            <a:pPr algn="ctr"/>
            <a:r>
              <a:rPr lang="pt-BR" sz="3600" b="1" kern="1200" dirty="0" smtClean="0">
                <a:solidFill>
                  <a:schemeClr val="tx1"/>
                </a:solidFill>
                <a:latin typeface="+mj-lt"/>
                <a:ea typeface="+mj-ea"/>
                <a:cs typeface="+mj-cs"/>
              </a:rPr>
              <a:t>Impressão Botânica </a:t>
            </a:r>
            <a:endParaRPr lang="pt-BR" sz="3600" b="1" kern="1200" dirty="0">
              <a:solidFill>
                <a:schemeClr val="tx1"/>
              </a:solidFill>
              <a:latin typeface="+mj-lt"/>
              <a:ea typeface="+mj-ea"/>
              <a:cs typeface="+mj-cs"/>
            </a:endParaRPr>
          </a:p>
        </p:txBody>
      </p:sp>
      <p:pic>
        <p:nvPicPr>
          <p:cNvPr id="9" name="Imagem 8" descr="Diagrama&#10;&#10;Descrição gerada automaticamente com confiança média">
            <a:extLst>
              <a:ext uri="{FF2B5EF4-FFF2-40B4-BE49-F238E27FC236}">
                <a16:creationId xmlns:a16="http://schemas.microsoft.com/office/drawing/2014/main" xmlns="" id="{FAA1D4C6-3400-B87D-5F86-8E854FA5F8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145" b="17579"/>
          <a:stretch/>
        </p:blipFill>
        <p:spPr>
          <a:xfrm>
            <a:off x="4376354" y="569778"/>
            <a:ext cx="1696666" cy="2240384"/>
          </a:xfrm>
          <a:prstGeom prst="rect">
            <a:avLst/>
          </a:prstGeom>
        </p:spPr>
      </p:pic>
      <p:pic>
        <p:nvPicPr>
          <p:cNvPr id="21" name="Imagem 20" descr="Uma imagem contendo pessoa, mesa, comida, pedaço&#10;&#10;Descrição gerada automaticamente">
            <a:extLst>
              <a:ext uri="{FF2B5EF4-FFF2-40B4-BE49-F238E27FC236}">
                <a16:creationId xmlns:a16="http://schemas.microsoft.com/office/drawing/2014/main" xmlns="" id="{5D2EA153-5C2F-B59D-EC06-A509C9FF7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862" y="552354"/>
            <a:ext cx="1260216" cy="2240384"/>
          </a:xfrm>
          <a:prstGeom prst="rect">
            <a:avLst/>
          </a:prstGeom>
        </p:spPr>
      </p:pic>
      <p:pic>
        <p:nvPicPr>
          <p:cNvPr id="17" name="Imagem 16" descr="Uma imagem contendo menino, pessoa, no interior, jovem&#10;&#10;Descrição gerada automaticamente">
            <a:extLst>
              <a:ext uri="{FF2B5EF4-FFF2-40B4-BE49-F238E27FC236}">
                <a16:creationId xmlns:a16="http://schemas.microsoft.com/office/drawing/2014/main" xmlns="" id="{BE0C8792-439C-51EC-83C9-F005CBF78C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08" y="569778"/>
            <a:ext cx="1260216" cy="2240384"/>
          </a:xfrm>
          <a:prstGeom prst="rect">
            <a:avLst/>
          </a:prstGeom>
        </p:spPr>
      </p:pic>
      <p:pic>
        <p:nvPicPr>
          <p:cNvPr id="23" name="Imagem 22" descr="Criança em cima de uma mesa&#10;&#10;Descrição gerada automaticamente com confiança média">
            <a:extLst>
              <a:ext uri="{FF2B5EF4-FFF2-40B4-BE49-F238E27FC236}">
                <a16:creationId xmlns:a16="http://schemas.microsoft.com/office/drawing/2014/main" xmlns="" id="{7F4A7DC8-E076-7F4E-83BC-9416205749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9830" y="569778"/>
            <a:ext cx="1260216" cy="2240384"/>
          </a:xfrm>
          <a:prstGeom prst="rect">
            <a:avLst/>
          </a:prstGeom>
        </p:spPr>
      </p:pic>
      <p:pic>
        <p:nvPicPr>
          <p:cNvPr id="13" name="Imagem 12" descr="Criança comendo bolo&#10;&#10;Descrição gerada automaticamente com confiança média">
            <a:extLst>
              <a:ext uri="{FF2B5EF4-FFF2-40B4-BE49-F238E27FC236}">
                <a16:creationId xmlns:a16="http://schemas.microsoft.com/office/drawing/2014/main" xmlns="" id="{9C3DF08F-4F83-E4C4-7F0D-E868C0F8B2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6676" y="552354"/>
            <a:ext cx="1260216" cy="2240384"/>
          </a:xfrm>
          <a:prstGeom prst="rect">
            <a:avLst/>
          </a:prstGeom>
        </p:spPr>
      </p:pic>
      <p:sp>
        <p:nvSpPr>
          <p:cNvPr id="5" name="CaixaDeTexto 4">
            <a:extLst>
              <a:ext uri="{FF2B5EF4-FFF2-40B4-BE49-F238E27FC236}">
                <a16:creationId xmlns:a16="http://schemas.microsoft.com/office/drawing/2014/main" xmlns="" id="{E7E5ED3C-C9E2-0779-E5E6-B75F02DD13AD}"/>
              </a:ext>
            </a:extLst>
          </p:cNvPr>
          <p:cNvSpPr txBox="1"/>
          <p:nvPr/>
        </p:nvSpPr>
        <p:spPr>
          <a:xfrm>
            <a:off x="8143000" y="93128"/>
            <a:ext cx="1760522" cy="385474"/>
          </a:xfrm>
          <a:prstGeom prst="rect">
            <a:avLst/>
          </a:prstGeom>
        </p:spPr>
        <p:txBody>
          <a:bodyPr vert="horz" lIns="91440" tIns="45720" rIns="91440" bIns="45720" rtlCol="0">
            <a:normAutofit fontScale="85000" lnSpcReduction="10000"/>
          </a:bodyPr>
          <a:lstStyle/>
          <a:p>
            <a:pPr algn="ctr" defTabSz="914400">
              <a:lnSpc>
                <a:spcPct val="90000"/>
              </a:lnSpc>
              <a:spcAft>
                <a:spcPts val="600"/>
              </a:spcAft>
            </a:pPr>
            <a:r>
              <a:rPr lang="en-US" b="1" dirty="0"/>
              <a:t>Data: 17/10/2022</a:t>
            </a:r>
          </a:p>
        </p:txBody>
      </p:sp>
      <p:pic>
        <p:nvPicPr>
          <p:cNvPr id="4" name="Imagem 3">
            <a:extLst>
              <a:ext uri="{FF2B5EF4-FFF2-40B4-BE49-F238E27FC236}">
                <a16:creationId xmlns:a16="http://schemas.microsoft.com/office/drawing/2014/main" xmlns="" id="{11568486-72E8-E6FB-ADA3-EBF85D0952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68" y="127271"/>
            <a:ext cx="815172" cy="608426"/>
          </a:xfrm>
          <a:prstGeom prst="rect">
            <a:avLst/>
          </a:prstGeom>
        </p:spPr>
      </p:pic>
      <p:sp>
        <p:nvSpPr>
          <p:cNvPr id="24" name="CaixaDeTexto 23">
            <a:extLst>
              <a:ext uri="{FF2B5EF4-FFF2-40B4-BE49-F238E27FC236}">
                <a16:creationId xmlns:a16="http://schemas.microsoft.com/office/drawing/2014/main" xmlns="" id="{2759E5E5-82BA-5951-9FB7-8BD40D7F8AF1}"/>
              </a:ext>
            </a:extLst>
          </p:cNvPr>
          <p:cNvSpPr txBox="1"/>
          <p:nvPr/>
        </p:nvSpPr>
        <p:spPr>
          <a:xfrm>
            <a:off x="174746" y="3987037"/>
            <a:ext cx="2442385" cy="2031325"/>
          </a:xfrm>
          <a:prstGeom prst="rect">
            <a:avLst/>
          </a:prstGeom>
          <a:noFill/>
        </p:spPr>
        <p:txBody>
          <a:bodyPr wrap="square" rtlCol="0">
            <a:spAutoFit/>
          </a:bodyPr>
          <a:lstStyle/>
          <a:p>
            <a:pPr algn="just"/>
            <a:r>
              <a:rPr lang="pt-BR" sz="1400" dirty="0"/>
              <a:t>Com essa proposta ofertamos a turma a possibilidade de explorar os elementos naturais como base de pintura. Sentiram com suas mão o processo de imprimir tinta sobre o papel com diferentes cores naturais provenientes das folhas e flores coletadas.</a:t>
            </a:r>
          </a:p>
        </p:txBody>
      </p:sp>
      <p:sp>
        <p:nvSpPr>
          <p:cNvPr id="25" name="CaixaDeTexto 24">
            <a:extLst>
              <a:ext uri="{FF2B5EF4-FFF2-40B4-BE49-F238E27FC236}">
                <a16:creationId xmlns:a16="http://schemas.microsoft.com/office/drawing/2014/main" xmlns="" id="{E1178BAB-92DA-D4B5-A030-85A1E9458944}"/>
              </a:ext>
            </a:extLst>
          </p:cNvPr>
          <p:cNvSpPr txBox="1"/>
          <p:nvPr/>
        </p:nvSpPr>
        <p:spPr>
          <a:xfrm>
            <a:off x="3045278" y="3987037"/>
            <a:ext cx="6421613" cy="1938992"/>
          </a:xfrm>
          <a:prstGeom prst="rect">
            <a:avLst/>
          </a:prstGeom>
          <a:noFill/>
        </p:spPr>
        <p:txBody>
          <a:bodyPr wrap="square" rtlCol="0">
            <a:spAutoFit/>
          </a:bodyPr>
          <a:lstStyle/>
          <a:p>
            <a:pPr algn="just"/>
            <a:r>
              <a:rPr lang="pt-BR" sz="1200" dirty="0"/>
              <a:t>Enquanto martelava suas folhas e sentia água com tinta saindo das folhas, B.D  diz “É a tinta água.</a:t>
            </a:r>
            <a:r>
              <a:rPr lang="pt-BR" sz="1200" dirty="0">
                <a:effectLst/>
                <a:latin typeface="Calibri" panose="020F0502020204030204" pitchFamily="34" charset="0"/>
                <a:ea typeface="Calibri" panose="020F0502020204030204" pitchFamily="34" charset="0"/>
              </a:rPr>
              <a:t> Eca, caiu na minha cara.” Sorriu ao perceber que havia espirrado no rosto da professora também, se divertindo ao notar que ambos tínhamos tinta no rosto. Seguiu com suas marteladas, quando de repente veio um: “</a:t>
            </a:r>
            <a:r>
              <a:rPr lang="pt-BR" sz="1200" dirty="0" err="1">
                <a:effectLst/>
                <a:latin typeface="Calibri" panose="020F0502020204030204" pitchFamily="34" charset="0"/>
                <a:ea typeface="Calibri" panose="020F0502020204030204" pitchFamily="34" charset="0"/>
              </a:rPr>
              <a:t>Uallll</a:t>
            </a:r>
            <a:r>
              <a:rPr lang="pt-BR" sz="1200" dirty="0">
                <a:effectLst/>
                <a:latin typeface="Calibri" panose="020F0502020204030204" pitchFamily="34" charset="0"/>
                <a:ea typeface="Calibri" panose="020F0502020204030204" pitchFamily="34" charset="0"/>
              </a:rPr>
              <a:t> a cor tá vindo! Olha isso, que cor! Virou roxo e prata. Tá ficando maneira. Pro, eu tenho uma ideia boa, e se você pegar e eu bato? Boa ideia, né?”  A professora amou a sugestão de B.D. </a:t>
            </a:r>
            <a:r>
              <a:rPr lang="pt-BR" sz="1200" dirty="0">
                <a:latin typeface="Calibri" panose="020F0502020204030204" pitchFamily="34" charset="0"/>
                <a:ea typeface="Calibri" panose="020F0502020204030204" pitchFamily="34" charset="0"/>
              </a:rPr>
              <a:t>Em seguida</a:t>
            </a:r>
            <a:r>
              <a:rPr lang="pt-BR" sz="1200" dirty="0">
                <a:effectLst/>
                <a:latin typeface="Calibri" panose="020F0502020204030204" pitchFamily="34" charset="0"/>
                <a:ea typeface="Calibri" panose="020F0502020204030204" pitchFamily="34" charset="0"/>
              </a:rPr>
              <a:t> pergunta a uma amiga ao seu lado: “Você gostou dessa tinta prata e lilás?” Neste momento S.A responde “Sim, eu gosto de roxo também, sabia? </a:t>
            </a:r>
            <a:r>
              <a:rPr lang="pt-BR" sz="1200" dirty="0">
                <a:latin typeface="Calibri" panose="020F0502020204030204" pitchFamily="34" charset="0"/>
                <a:ea typeface="Calibri" panose="020F0502020204030204" pitchFamily="34" charset="0"/>
              </a:rPr>
              <a:t>V</a:t>
            </a:r>
            <a:r>
              <a:rPr lang="pt-BR" sz="1200" dirty="0">
                <a:effectLst/>
                <a:latin typeface="Calibri" panose="020F0502020204030204" pitchFamily="34" charset="0"/>
                <a:ea typeface="Calibri" panose="020F0502020204030204" pitchFamily="34" charset="0"/>
              </a:rPr>
              <a:t>ou tentar fazer igual.”</a:t>
            </a:r>
          </a:p>
          <a:p>
            <a:pPr algn="just"/>
            <a:r>
              <a:rPr lang="pt-BR" sz="1200" dirty="0">
                <a:latin typeface="Calibri" panose="020F0502020204030204" pitchFamily="34" charset="0"/>
              </a:rPr>
              <a:t>Quando chegou a vez de S.A, conversamos sobre coragem e cuidados, então ela diz “Eu só tenho medo de altura. Quero outra folha, quero assim. </a:t>
            </a:r>
            <a:r>
              <a:rPr lang="pt-BR" sz="1200" dirty="0" err="1" smtClean="0">
                <a:latin typeface="Calibri" panose="020F0502020204030204" pitchFamily="34" charset="0"/>
              </a:rPr>
              <a:t>Prô</a:t>
            </a:r>
            <a:r>
              <a:rPr lang="pt-BR" sz="1200" dirty="0" smtClean="0">
                <a:latin typeface="Calibri" panose="020F0502020204030204" pitchFamily="34" charset="0"/>
              </a:rPr>
              <a:t>, </a:t>
            </a:r>
            <a:r>
              <a:rPr lang="pt-BR" sz="1200" dirty="0">
                <a:latin typeface="Calibri" panose="020F0502020204030204" pitchFamily="34" charset="0"/>
              </a:rPr>
              <a:t>eu meu tá ficando roxo e mais roxo.”</a:t>
            </a:r>
          </a:p>
          <a:p>
            <a:pPr algn="just"/>
            <a:r>
              <a:rPr lang="pt-BR" sz="1200" dirty="0">
                <a:latin typeface="Calibri" panose="020F0502020204030204" pitchFamily="34" charset="0"/>
              </a:rPr>
              <a:t>D.F ao pegar o martelo diz “Tá pesado. Espirrou tinta em mim. Mas olha, ficou em formato!”</a:t>
            </a:r>
            <a:endParaRPr lang="pt-BR" sz="1200" dirty="0"/>
          </a:p>
        </p:txBody>
      </p:sp>
    </p:spTree>
    <p:extLst>
      <p:ext uri="{BB962C8B-B14F-4D97-AF65-F5344CB8AC3E}">
        <p14:creationId xmlns:p14="http://schemas.microsoft.com/office/powerpoint/2010/main" val="2530957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xmlns="" id="{D55CD764-972B-4CA5-A885-53E55C63E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m 15" descr="Uma imagem contendo pessoa, menino, no interior, mesa&#10;&#10;Descrição gerada automaticamente">
            <a:extLst>
              <a:ext uri="{FF2B5EF4-FFF2-40B4-BE49-F238E27FC236}">
                <a16:creationId xmlns:a16="http://schemas.microsoft.com/office/drawing/2014/main" xmlns="" id="{CA0F2B5A-CAB5-9932-BC13-04E5B6A2B2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33" r="-5" b="19472"/>
          <a:stretch/>
        </p:blipFill>
        <p:spPr>
          <a:xfrm>
            <a:off x="20" y="-5"/>
            <a:ext cx="2444285" cy="3236976"/>
          </a:xfrm>
          <a:prstGeom prst="rect">
            <a:avLst/>
          </a:prstGeom>
        </p:spPr>
      </p:pic>
      <p:sp>
        <p:nvSpPr>
          <p:cNvPr id="85" name="Rectangle 84">
            <a:extLst>
              <a:ext uri="{FF2B5EF4-FFF2-40B4-BE49-F238E27FC236}">
                <a16:creationId xmlns:a16="http://schemas.microsoft.com/office/drawing/2014/main" xmlns="" id="{AA5D9F4D-8478-4364-9713-947B6D50FA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236971"/>
            <a:ext cx="4925758" cy="3253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30AF7EBE-3592-95E0-BD0A-24FC3D374E03}"/>
              </a:ext>
            </a:extLst>
          </p:cNvPr>
          <p:cNvSpPr>
            <a:spLocks noGrp="1"/>
          </p:cNvSpPr>
          <p:nvPr>
            <p:ph type="title"/>
          </p:nvPr>
        </p:nvSpPr>
        <p:spPr>
          <a:xfrm>
            <a:off x="297266" y="3899047"/>
            <a:ext cx="4029805" cy="1465878"/>
          </a:xfrm>
        </p:spPr>
        <p:txBody>
          <a:bodyPr vert="horz" lIns="91440" tIns="45720" rIns="91440" bIns="45720" rtlCol="0" anchor="ctr">
            <a:normAutofit/>
          </a:bodyPr>
          <a:lstStyle/>
          <a:p>
            <a:r>
              <a:rPr lang="pt-BR" sz="3600" b="1" kern="1200" dirty="0" smtClean="0">
                <a:solidFill>
                  <a:schemeClr val="tx1"/>
                </a:solidFill>
                <a:latin typeface="+mj-lt"/>
                <a:ea typeface="+mj-ea"/>
                <a:cs typeface="+mj-cs"/>
              </a:rPr>
              <a:t>Impressão Botânica </a:t>
            </a:r>
            <a:endParaRPr lang="pt-BR" sz="3600" b="1" kern="1200" dirty="0">
              <a:solidFill>
                <a:schemeClr val="tx1"/>
              </a:solidFill>
              <a:latin typeface="+mj-lt"/>
              <a:ea typeface="+mj-ea"/>
              <a:cs typeface="+mj-cs"/>
            </a:endParaRPr>
          </a:p>
        </p:txBody>
      </p:sp>
      <p:pic>
        <p:nvPicPr>
          <p:cNvPr id="6" name="Imagem 5" descr="Uma imagem contendo no interior, pequeno, mesa, cobertor&#10;&#10;Descrição gerada automaticamente">
            <a:extLst>
              <a:ext uri="{FF2B5EF4-FFF2-40B4-BE49-F238E27FC236}">
                <a16:creationId xmlns:a16="http://schemas.microsoft.com/office/drawing/2014/main" xmlns="" id="{B5933568-F826-C42C-8131-337AFB1BC0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54" r="15258" b="4"/>
          <a:stretch/>
        </p:blipFill>
        <p:spPr>
          <a:xfrm rot="16200000">
            <a:off x="2090021" y="396335"/>
            <a:ext cx="3236976" cy="2444305"/>
          </a:xfrm>
          <a:prstGeom prst="rect">
            <a:avLst/>
          </a:prstGeom>
        </p:spPr>
      </p:pic>
      <p:pic>
        <p:nvPicPr>
          <p:cNvPr id="10" name="Imagem 9" descr="Menino de blusa azul comendo&#10;&#10;Descrição gerada automaticamente com confiança baixa">
            <a:extLst>
              <a:ext uri="{FF2B5EF4-FFF2-40B4-BE49-F238E27FC236}">
                <a16:creationId xmlns:a16="http://schemas.microsoft.com/office/drawing/2014/main" xmlns="" id="{D5B9D80F-F675-16D5-A731-379F1893A7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543" r="4" b="17968"/>
          <a:stretch/>
        </p:blipFill>
        <p:spPr>
          <a:xfrm>
            <a:off x="4977530" y="-1"/>
            <a:ext cx="2444305" cy="3236976"/>
          </a:xfrm>
          <a:prstGeom prst="rect">
            <a:avLst/>
          </a:prstGeom>
        </p:spPr>
      </p:pic>
      <p:pic>
        <p:nvPicPr>
          <p:cNvPr id="14" name="Imagem 13" descr="Menino com caixa de pizza&#10;&#10;Descrição gerada automaticamente com confiança média">
            <a:extLst>
              <a:ext uri="{FF2B5EF4-FFF2-40B4-BE49-F238E27FC236}">
                <a16:creationId xmlns:a16="http://schemas.microsoft.com/office/drawing/2014/main" xmlns="" id="{2CBBBC58-5749-7A8B-F0C7-79A894BB5D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149" r="4" b="20363"/>
          <a:stretch/>
        </p:blipFill>
        <p:spPr>
          <a:xfrm>
            <a:off x="7461694" y="10"/>
            <a:ext cx="2444306" cy="3236966"/>
          </a:xfrm>
          <a:prstGeom prst="rect">
            <a:avLst/>
          </a:prstGeom>
        </p:spPr>
      </p:pic>
      <p:grpSp>
        <p:nvGrpSpPr>
          <p:cNvPr id="87" name="Group 86">
            <a:extLst>
              <a:ext uri="{FF2B5EF4-FFF2-40B4-BE49-F238E27FC236}">
                <a16:creationId xmlns:a16="http://schemas.microsoft.com/office/drawing/2014/main" xmlns="" id="{09680270-98BE-4097-8355-7244C97775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5635" y="4197096"/>
            <a:ext cx="196712" cy="1340860"/>
            <a:chOff x="56167" y="899960"/>
            <a:chExt cx="242107" cy="1340860"/>
          </a:xfrm>
        </p:grpSpPr>
        <p:sp>
          <p:nvSpPr>
            <p:cNvPr id="88" name="Rectangle 2">
              <a:extLst>
                <a:ext uri="{FF2B5EF4-FFF2-40B4-BE49-F238E27FC236}">
                  <a16:creationId xmlns:a16="http://schemas.microsoft.com/office/drawing/2014/main" xmlns="" id="{F0FC7114-19C9-443F-AFE4-309BE7DF40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59">
              <a:extLst>
                <a:ext uri="{FF2B5EF4-FFF2-40B4-BE49-F238E27FC236}">
                  <a16:creationId xmlns:a16="http://schemas.microsoft.com/office/drawing/2014/main" xmlns="" id="{4EB0FD83-542F-4027-95A6-0A367F1832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2">
              <a:extLst>
                <a:ext uri="{FF2B5EF4-FFF2-40B4-BE49-F238E27FC236}">
                  <a16:creationId xmlns:a16="http://schemas.microsoft.com/office/drawing/2014/main" xmlns="" id="{65610A25-02A1-43E0-80F6-AEDD22C74D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59">
              <a:extLst>
                <a:ext uri="{FF2B5EF4-FFF2-40B4-BE49-F238E27FC236}">
                  <a16:creationId xmlns:a16="http://schemas.microsoft.com/office/drawing/2014/main" xmlns="" id="{60F4EA07-FEDD-4621-A225-0EB15E69FF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
              <a:extLst>
                <a:ext uri="{FF2B5EF4-FFF2-40B4-BE49-F238E27FC236}">
                  <a16:creationId xmlns:a16="http://schemas.microsoft.com/office/drawing/2014/main" xmlns="" id="{8E368E1C-205F-4C50-8826-5A5C7A541A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9">
              <a:extLst>
                <a:ext uri="{FF2B5EF4-FFF2-40B4-BE49-F238E27FC236}">
                  <a16:creationId xmlns:a16="http://schemas.microsoft.com/office/drawing/2014/main" xmlns="" id="{8634CA5A-173A-45DA-AC12-3D2D502415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2">
              <a:extLst>
                <a:ext uri="{FF2B5EF4-FFF2-40B4-BE49-F238E27FC236}">
                  <a16:creationId xmlns:a16="http://schemas.microsoft.com/office/drawing/2014/main" xmlns="" id="{3BC10957-D2BC-4124-B3D2-1D10C2039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59">
              <a:extLst>
                <a:ext uri="{FF2B5EF4-FFF2-40B4-BE49-F238E27FC236}">
                  <a16:creationId xmlns:a16="http://schemas.microsoft.com/office/drawing/2014/main" xmlns="" id="{C026ECC1-17A8-4C8B-99F1-3A452AE68F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
              <a:extLst>
                <a:ext uri="{FF2B5EF4-FFF2-40B4-BE49-F238E27FC236}">
                  <a16:creationId xmlns:a16="http://schemas.microsoft.com/office/drawing/2014/main" xmlns="" id="{0F8F5206-9FB5-4DD3-B894-6D437F405E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59">
              <a:extLst>
                <a:ext uri="{FF2B5EF4-FFF2-40B4-BE49-F238E27FC236}">
                  <a16:creationId xmlns:a16="http://schemas.microsoft.com/office/drawing/2014/main" xmlns="" id="{79698BD0-CAEC-49FF-A2FF-6FF1431F2D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
              <a:extLst>
                <a:ext uri="{FF2B5EF4-FFF2-40B4-BE49-F238E27FC236}">
                  <a16:creationId xmlns:a16="http://schemas.microsoft.com/office/drawing/2014/main" xmlns="" id="{954073F6-B439-481E-A507-F8AF47C6B5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9">
              <a:extLst>
                <a:ext uri="{FF2B5EF4-FFF2-40B4-BE49-F238E27FC236}">
                  <a16:creationId xmlns:a16="http://schemas.microsoft.com/office/drawing/2014/main" xmlns="" id="{76773632-1309-4C2F-8DA7-055C62899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
              <a:extLst>
                <a:ext uri="{FF2B5EF4-FFF2-40B4-BE49-F238E27FC236}">
                  <a16:creationId xmlns:a16="http://schemas.microsoft.com/office/drawing/2014/main" xmlns="" id="{CDA79C99-21F8-4C41-9BBE-52E407AC7E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59">
              <a:extLst>
                <a:ext uri="{FF2B5EF4-FFF2-40B4-BE49-F238E27FC236}">
                  <a16:creationId xmlns:a16="http://schemas.microsoft.com/office/drawing/2014/main" xmlns="" id="{B7CC0B44-6647-42EF-BD38-1E485D61C8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2">
              <a:extLst>
                <a:ext uri="{FF2B5EF4-FFF2-40B4-BE49-F238E27FC236}">
                  <a16:creationId xmlns:a16="http://schemas.microsoft.com/office/drawing/2014/main" xmlns="" id="{FA85E368-6110-4888-AC50-F096D85724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59">
              <a:extLst>
                <a:ext uri="{FF2B5EF4-FFF2-40B4-BE49-F238E27FC236}">
                  <a16:creationId xmlns:a16="http://schemas.microsoft.com/office/drawing/2014/main" xmlns="" id="{F9BA00F3-E7AD-4EE1-8A8C-B831253CA10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
              <a:extLst>
                <a:ext uri="{FF2B5EF4-FFF2-40B4-BE49-F238E27FC236}">
                  <a16:creationId xmlns:a16="http://schemas.microsoft.com/office/drawing/2014/main" xmlns="" id="{546A5EDD-4FA4-4F2B-A1A1-7463C0A867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59">
              <a:extLst>
                <a:ext uri="{FF2B5EF4-FFF2-40B4-BE49-F238E27FC236}">
                  <a16:creationId xmlns:a16="http://schemas.microsoft.com/office/drawing/2014/main" xmlns="" id="{9B3FABD5-417E-4564-8E78-921562DBF7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2">
              <a:extLst>
                <a:ext uri="{FF2B5EF4-FFF2-40B4-BE49-F238E27FC236}">
                  <a16:creationId xmlns:a16="http://schemas.microsoft.com/office/drawing/2014/main" xmlns="" id="{5107A279-1DA2-4DB1-A851-54568C63C6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59">
              <a:extLst>
                <a:ext uri="{FF2B5EF4-FFF2-40B4-BE49-F238E27FC236}">
                  <a16:creationId xmlns:a16="http://schemas.microsoft.com/office/drawing/2014/main" xmlns="" id="{3F1471CE-AAEF-4EBD-BA93-5005400A8E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aixaDeTexto 4">
            <a:extLst>
              <a:ext uri="{FF2B5EF4-FFF2-40B4-BE49-F238E27FC236}">
                <a16:creationId xmlns:a16="http://schemas.microsoft.com/office/drawing/2014/main" xmlns="" id="{E7E5ED3C-C9E2-0779-E5E6-B75F02DD13AD}"/>
              </a:ext>
            </a:extLst>
          </p:cNvPr>
          <p:cNvSpPr txBox="1"/>
          <p:nvPr/>
        </p:nvSpPr>
        <p:spPr>
          <a:xfrm>
            <a:off x="347223" y="3403933"/>
            <a:ext cx="1749878" cy="445590"/>
          </a:xfrm>
          <a:prstGeom prst="rect">
            <a:avLst/>
          </a:prstGeom>
        </p:spPr>
        <p:txBody>
          <a:bodyPr vert="horz" lIns="91440" tIns="45720" rIns="91440" bIns="45720" rtlCol="0" anchor="ctr">
            <a:normAutofit/>
          </a:bodyPr>
          <a:lstStyle/>
          <a:p>
            <a:pPr defTabSz="914400">
              <a:lnSpc>
                <a:spcPct val="90000"/>
              </a:lnSpc>
              <a:spcAft>
                <a:spcPts val="600"/>
              </a:spcAft>
            </a:pPr>
            <a:r>
              <a:rPr lang="en-US" sz="1600" b="1" dirty="0"/>
              <a:t>Data: 17/10/2022</a:t>
            </a:r>
          </a:p>
        </p:txBody>
      </p:sp>
      <p:sp>
        <p:nvSpPr>
          <p:cNvPr id="109" name="Rectangle 108">
            <a:extLst>
              <a:ext uri="{FF2B5EF4-FFF2-40B4-BE49-F238E27FC236}">
                <a16:creationId xmlns:a16="http://schemas.microsoft.com/office/drawing/2014/main" xmlns="" id="{E3E51905-F374-4E1A-97CF-B741584B7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9906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xmlns="" id="{11568486-72E8-E6FB-ADA3-EBF85D0952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68" y="127271"/>
            <a:ext cx="654560" cy="488549"/>
          </a:xfrm>
          <a:prstGeom prst="rect">
            <a:avLst/>
          </a:prstGeom>
        </p:spPr>
      </p:pic>
      <p:sp>
        <p:nvSpPr>
          <p:cNvPr id="18" name="CaixaDeTexto 17">
            <a:extLst>
              <a:ext uri="{FF2B5EF4-FFF2-40B4-BE49-F238E27FC236}">
                <a16:creationId xmlns:a16="http://schemas.microsoft.com/office/drawing/2014/main" xmlns="" id="{604E284D-57C9-F162-0916-711FA2D04F03}"/>
              </a:ext>
            </a:extLst>
          </p:cNvPr>
          <p:cNvSpPr txBox="1"/>
          <p:nvPr/>
        </p:nvSpPr>
        <p:spPr>
          <a:xfrm>
            <a:off x="4925758" y="4195513"/>
            <a:ext cx="4180631" cy="1200329"/>
          </a:xfrm>
          <a:prstGeom prst="rect">
            <a:avLst/>
          </a:prstGeom>
          <a:noFill/>
        </p:spPr>
        <p:txBody>
          <a:bodyPr wrap="square" rtlCol="0">
            <a:spAutoFit/>
          </a:bodyPr>
          <a:lstStyle/>
          <a:p>
            <a:pPr algn="just"/>
            <a:r>
              <a:rPr lang="pt-BR" sz="1200" dirty="0"/>
              <a:t>Conversamos sobre cuidados ao utilizar o martelo e a delicadeza para imprimir tinta e traços no papel. L.H diz “A minha folha tá ficando de outra cor.” Neste momento L.H, inverteu o lado do martelo, ao perceber B.D lhe avisa, “Não é assim, é do outro lado, esqueceu? L.H ao ouvir o amigo, se dá conta e vira o martelo para continuar sua impressão. </a:t>
            </a:r>
          </a:p>
        </p:txBody>
      </p:sp>
    </p:spTree>
    <p:extLst>
      <p:ext uri="{BB962C8B-B14F-4D97-AF65-F5344CB8AC3E}">
        <p14:creationId xmlns:p14="http://schemas.microsoft.com/office/powerpoint/2010/main" val="1477043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xmlns="" id="{114C78B5-EC6B-4A39-8860-7051008674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90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xmlns="" id="{9F460B34-1DDD-F318-B46B-8FB4A5E02053}"/>
              </a:ext>
            </a:extLst>
          </p:cNvPr>
          <p:cNvSpPr>
            <a:spLocks noGrp="1"/>
          </p:cNvSpPr>
          <p:nvPr>
            <p:ph type="title"/>
          </p:nvPr>
        </p:nvSpPr>
        <p:spPr>
          <a:xfrm>
            <a:off x="158621" y="4739952"/>
            <a:ext cx="3091786" cy="1173700"/>
          </a:xfrm>
        </p:spPr>
        <p:txBody>
          <a:bodyPr vert="horz" lIns="91440" tIns="45720" rIns="91440" bIns="45720" rtlCol="0" anchor="t">
            <a:normAutofit/>
          </a:bodyPr>
          <a:lstStyle/>
          <a:p>
            <a:pPr algn="ctr"/>
            <a:r>
              <a:rPr lang="pt-BR" sz="3600" b="1" kern="1200" dirty="0" smtClean="0">
                <a:solidFill>
                  <a:schemeClr val="bg1"/>
                </a:solidFill>
              </a:rPr>
              <a:t>Tintas Naturais        </a:t>
            </a:r>
            <a:r>
              <a:rPr lang="pt-BR" sz="3600" b="1" dirty="0" smtClean="0">
                <a:solidFill>
                  <a:schemeClr val="bg1"/>
                </a:solidFill>
              </a:rPr>
              <a:t>  </a:t>
            </a:r>
            <a:r>
              <a:rPr lang="en-US" sz="3600" b="1" dirty="0" smtClean="0">
                <a:solidFill>
                  <a:schemeClr val="bg1"/>
                </a:solidFill>
              </a:rPr>
              <a:t>     </a:t>
            </a:r>
            <a:r>
              <a:rPr lang="en-US" sz="3600" b="1" kern="1200" dirty="0">
                <a:solidFill>
                  <a:schemeClr val="bg1"/>
                </a:solidFill>
                <a:latin typeface="+mj-lt"/>
                <a:ea typeface="+mj-ea"/>
                <a:cs typeface="+mj-cs"/>
              </a:rPr>
              <a:t>Vermelho</a:t>
            </a:r>
          </a:p>
        </p:txBody>
      </p:sp>
      <p:pic>
        <p:nvPicPr>
          <p:cNvPr id="8" name="Imagem 7" descr="Menino com camiseta azul&#10;&#10;Descrição gerada automaticamente com confiança baixa">
            <a:extLst>
              <a:ext uri="{FF2B5EF4-FFF2-40B4-BE49-F238E27FC236}">
                <a16:creationId xmlns:a16="http://schemas.microsoft.com/office/drawing/2014/main" xmlns="" id="{C3AB09BA-16BA-9F6B-D862-4C1EA491F9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75" r="-1" b="20648"/>
          <a:stretch/>
        </p:blipFill>
        <p:spPr>
          <a:xfrm>
            <a:off x="20" y="10"/>
            <a:ext cx="3250386"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0" name="Imagem 9" descr="Uma imagem contendo criança, menino, pessoa, jovem&#10;&#10;Descrição gerada automaticamente">
            <a:extLst>
              <a:ext uri="{FF2B5EF4-FFF2-40B4-BE49-F238E27FC236}">
                <a16:creationId xmlns:a16="http://schemas.microsoft.com/office/drawing/2014/main" xmlns="" id="{7D8A75BD-4E5F-1030-13A9-38FBF6A8FA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29043"/>
          <a:stretch/>
        </p:blipFill>
        <p:spPr>
          <a:xfrm>
            <a:off x="3405189" y="10"/>
            <a:ext cx="3095623"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6" name="Imagem 5" descr="Uma imagem contendo pessoa, criança, menino, mesa&#10;&#10;Descrição gerada automaticamente">
            <a:extLst>
              <a:ext uri="{FF2B5EF4-FFF2-40B4-BE49-F238E27FC236}">
                <a16:creationId xmlns:a16="http://schemas.microsoft.com/office/drawing/2014/main" xmlns="" id="{41D6B0D6-F6EC-93FA-E883-B2CDFFD08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 b="30631"/>
          <a:stretch/>
        </p:blipFill>
        <p:spPr>
          <a:xfrm>
            <a:off x="6655593" y="-1"/>
            <a:ext cx="3250407"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38" name="Group 37">
            <a:extLst>
              <a:ext uri="{FF2B5EF4-FFF2-40B4-BE49-F238E27FC236}">
                <a16:creationId xmlns:a16="http://schemas.microsoft.com/office/drawing/2014/main" xmlns="" id="{A50943B0-FDF7-4C2C-B784-9208C945A8C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528992"/>
            <a:ext cx="9906000" cy="757168"/>
            <a:chOff x="0" y="2959818"/>
            <a:chExt cx="12192000" cy="757168"/>
          </a:xfrm>
        </p:grpSpPr>
        <p:sp>
          <p:nvSpPr>
            <p:cNvPr id="39" name="Freeform: Shape 38">
              <a:extLst>
                <a:ext uri="{FF2B5EF4-FFF2-40B4-BE49-F238E27FC236}">
                  <a16:creationId xmlns:a16="http://schemas.microsoft.com/office/drawing/2014/main" xmlns="" id="{64021FAB-FA86-49DE-8FC9-585A1729B7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xmlns="" id="{7B58B526-A432-4EB5-AA70-2BB897257A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CaixaDeTexto 4">
            <a:extLst>
              <a:ext uri="{FF2B5EF4-FFF2-40B4-BE49-F238E27FC236}">
                <a16:creationId xmlns:a16="http://schemas.microsoft.com/office/drawing/2014/main" xmlns="" id="{7963AA2F-DC45-974D-4B30-07D95AFEFCC7}"/>
              </a:ext>
            </a:extLst>
          </p:cNvPr>
          <p:cNvSpPr txBox="1"/>
          <p:nvPr/>
        </p:nvSpPr>
        <p:spPr>
          <a:xfrm>
            <a:off x="7865704" y="4365052"/>
            <a:ext cx="1502230" cy="374900"/>
          </a:xfrm>
          <a:prstGeom prst="rect">
            <a:avLst/>
          </a:prstGeom>
        </p:spPr>
        <p:txBody>
          <a:bodyPr vert="horz" lIns="91440" tIns="45720" rIns="91440" bIns="45720" rtlCol="0">
            <a:normAutofit/>
          </a:bodyPr>
          <a:lstStyle/>
          <a:p>
            <a:pPr defTabSz="914400">
              <a:lnSpc>
                <a:spcPct val="90000"/>
              </a:lnSpc>
              <a:spcAft>
                <a:spcPts val="600"/>
              </a:spcAft>
            </a:pPr>
            <a:r>
              <a:rPr lang="en-US" sz="1400" b="1" dirty="0">
                <a:solidFill>
                  <a:schemeClr val="bg1">
                    <a:alpha val="80000"/>
                  </a:schemeClr>
                </a:solidFill>
              </a:rPr>
              <a:t>Data: </a:t>
            </a:r>
            <a:r>
              <a:rPr lang="en-US" sz="1200" b="1" dirty="0">
                <a:solidFill>
                  <a:schemeClr val="bg1">
                    <a:alpha val="80000"/>
                  </a:schemeClr>
                </a:solidFill>
              </a:rPr>
              <a:t>19/10/2022</a:t>
            </a:r>
          </a:p>
        </p:txBody>
      </p:sp>
      <p:pic>
        <p:nvPicPr>
          <p:cNvPr id="4" name="Imagem 3">
            <a:extLst>
              <a:ext uri="{FF2B5EF4-FFF2-40B4-BE49-F238E27FC236}">
                <a16:creationId xmlns:a16="http://schemas.microsoft.com/office/drawing/2014/main" xmlns="" id="{E10218D4-2039-445C-2659-B32F0551CA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289" y="185416"/>
            <a:ext cx="909254" cy="678647"/>
          </a:xfrm>
          <a:prstGeom prst="rect">
            <a:avLst/>
          </a:prstGeom>
        </p:spPr>
      </p:pic>
      <p:sp>
        <p:nvSpPr>
          <p:cNvPr id="12" name="CaixaDeTexto 11">
            <a:extLst>
              <a:ext uri="{FF2B5EF4-FFF2-40B4-BE49-F238E27FC236}">
                <a16:creationId xmlns:a16="http://schemas.microsoft.com/office/drawing/2014/main" xmlns="" id="{D1B4CB44-C81B-3AF5-CBF7-8A06DB7B30B9}"/>
              </a:ext>
            </a:extLst>
          </p:cNvPr>
          <p:cNvSpPr txBox="1"/>
          <p:nvPr/>
        </p:nvSpPr>
        <p:spPr>
          <a:xfrm>
            <a:off x="3834528" y="4739952"/>
            <a:ext cx="5645374" cy="1569660"/>
          </a:xfrm>
          <a:prstGeom prst="rect">
            <a:avLst/>
          </a:prstGeom>
          <a:noFill/>
        </p:spPr>
        <p:txBody>
          <a:bodyPr wrap="square" rtlCol="0">
            <a:spAutoFit/>
          </a:bodyPr>
          <a:lstStyle/>
          <a:p>
            <a:pPr algn="just"/>
            <a:r>
              <a:rPr lang="pt-BR" sz="1200" dirty="0">
                <a:solidFill>
                  <a:schemeClr val="bg1"/>
                </a:solidFill>
              </a:rPr>
              <a:t>Após tentar esmagar o morango para pintar o tecido, L.H diz “Morango maduro não dá pra quebrar.” B.D ao ouvir seu amigo, diz “Eu vou </a:t>
            </a:r>
            <a:r>
              <a:rPr lang="pt-BR" sz="1200" dirty="0" err="1" smtClean="0">
                <a:solidFill>
                  <a:schemeClr val="bg1"/>
                </a:solidFill>
              </a:rPr>
              <a:t>esmargar</a:t>
            </a:r>
            <a:r>
              <a:rPr lang="pt-BR" sz="1200" dirty="0" smtClean="0">
                <a:solidFill>
                  <a:schemeClr val="bg1"/>
                </a:solidFill>
              </a:rPr>
              <a:t> </a:t>
            </a:r>
            <a:r>
              <a:rPr lang="pt-BR" sz="1200" dirty="0">
                <a:solidFill>
                  <a:schemeClr val="bg1"/>
                </a:solidFill>
              </a:rPr>
              <a:t>ele”.  B.D negocia com D.F o pincel para investir na sua tentativa de esmagar o morango e pintar. D.F, diz “Eu </a:t>
            </a:r>
            <a:r>
              <a:rPr lang="pt-BR" sz="1200" dirty="0" err="1">
                <a:solidFill>
                  <a:schemeClr val="bg1"/>
                </a:solidFill>
              </a:rPr>
              <a:t>to</a:t>
            </a:r>
            <a:r>
              <a:rPr lang="pt-BR" sz="1200" dirty="0">
                <a:solidFill>
                  <a:schemeClr val="bg1"/>
                </a:solidFill>
              </a:rPr>
              <a:t> amassando o morango. Nossa! Eu </a:t>
            </a:r>
            <a:r>
              <a:rPr lang="pt-BR" sz="1200" dirty="0" err="1">
                <a:solidFill>
                  <a:schemeClr val="bg1"/>
                </a:solidFill>
              </a:rPr>
              <a:t>to</a:t>
            </a:r>
            <a:r>
              <a:rPr lang="pt-BR" sz="1200" dirty="0">
                <a:solidFill>
                  <a:schemeClr val="bg1"/>
                </a:solidFill>
              </a:rPr>
              <a:t> amassando.” Minutos depois, após observar S.A em sua pesquisa, D.F diz “Eu posso cozinhar com você, S? Eu preciso de uma colher de pau.” S. A “Pro, ta ficando a melhor tinta do mundo.” D.F “A gente vai precisar de toda essa beterraba” É melhor a gente pegar esse pedaço cortado, tá bom? S.A “Tá bom, coloca muita.” D.F “</a:t>
            </a:r>
            <a:r>
              <a:rPr lang="pt-BR" sz="1200" dirty="0" err="1">
                <a:solidFill>
                  <a:schemeClr val="bg1"/>
                </a:solidFill>
              </a:rPr>
              <a:t>Eta</a:t>
            </a:r>
            <a:r>
              <a:rPr lang="pt-BR" sz="1200" dirty="0">
                <a:solidFill>
                  <a:schemeClr val="bg1"/>
                </a:solidFill>
              </a:rPr>
              <a:t>. Tem uma que voou.”</a:t>
            </a:r>
          </a:p>
        </p:txBody>
      </p:sp>
    </p:spTree>
    <p:extLst>
      <p:ext uri="{BB962C8B-B14F-4D97-AF65-F5344CB8AC3E}">
        <p14:creationId xmlns:p14="http://schemas.microsoft.com/office/powerpoint/2010/main" val="229557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396615-FE43-7AF8-90E0-A65DF6DF0F73}"/>
              </a:ext>
            </a:extLst>
          </p:cNvPr>
          <p:cNvSpPr>
            <a:spLocks noGrp="1"/>
          </p:cNvSpPr>
          <p:nvPr>
            <p:ph type="title"/>
          </p:nvPr>
        </p:nvSpPr>
        <p:spPr>
          <a:xfrm>
            <a:off x="681037" y="3376488"/>
            <a:ext cx="4151834" cy="956674"/>
          </a:xfrm>
        </p:spPr>
        <p:txBody>
          <a:bodyPr vert="horz" lIns="91440" tIns="45720" rIns="91440" bIns="45720" rtlCol="0" anchor="ctr">
            <a:normAutofit/>
          </a:bodyPr>
          <a:lstStyle/>
          <a:p>
            <a:r>
              <a:rPr lang="en-US" sz="3200" b="1" kern="1200" dirty="0">
                <a:solidFill>
                  <a:schemeClr val="tx1"/>
                </a:solidFill>
                <a:latin typeface="+mj-lt"/>
                <a:ea typeface="+mj-ea"/>
                <a:cs typeface="+mj-cs"/>
              </a:rPr>
              <a:t>Horta</a:t>
            </a:r>
          </a:p>
        </p:txBody>
      </p:sp>
      <p:pic>
        <p:nvPicPr>
          <p:cNvPr id="14" name="Imagem 13" descr="Jardim de uma casa&#10;&#10;Descrição gerada automaticamente com confiança média">
            <a:extLst>
              <a:ext uri="{FF2B5EF4-FFF2-40B4-BE49-F238E27FC236}">
                <a16:creationId xmlns:a16="http://schemas.microsoft.com/office/drawing/2014/main" xmlns="" id="{4075B60A-A7C0-85CF-8537-D07CA102F5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5" t="28998" r="-245" b="10283"/>
          <a:stretch/>
        </p:blipFill>
        <p:spPr>
          <a:xfrm>
            <a:off x="1025272" y="975815"/>
            <a:ext cx="1246738" cy="2216424"/>
          </a:xfrm>
          <a:prstGeom prst="rect">
            <a:avLst/>
          </a:prstGeom>
        </p:spPr>
      </p:pic>
      <p:sp>
        <p:nvSpPr>
          <p:cNvPr id="48" name="Freeform: Shape 47">
            <a:extLst>
              <a:ext uri="{FF2B5EF4-FFF2-40B4-BE49-F238E27FC236}">
                <a16:creationId xmlns:a16="http://schemas.microsoft.com/office/drawing/2014/main" xmlns="" id="{7BC0F8B1-F985-469B-8332-13DBC7665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455969" y="451044"/>
            <a:ext cx="1875724"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10" name="Imagem 9" descr="Uma imagem contendo pessoa, ao ar livre, menino, criança&#10;&#10;Descrição gerada automaticamente">
            <a:extLst>
              <a:ext uri="{FF2B5EF4-FFF2-40B4-BE49-F238E27FC236}">
                <a16:creationId xmlns:a16="http://schemas.microsoft.com/office/drawing/2014/main" xmlns="" id="{2F1A6914-9D6F-CAE8-2C4D-AF2167F1E1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338" y="451042"/>
            <a:ext cx="1541922" cy="2741196"/>
          </a:xfrm>
          <a:prstGeom prst="rect">
            <a:avLst/>
          </a:prstGeom>
        </p:spPr>
      </p:pic>
      <p:pic>
        <p:nvPicPr>
          <p:cNvPr id="12" name="Imagem 11" descr="Uma imagem contendo escova de dentes, pequeno, plástico, brinquedo&#10;&#10;Descrição gerada automaticamente">
            <a:extLst>
              <a:ext uri="{FF2B5EF4-FFF2-40B4-BE49-F238E27FC236}">
                <a16:creationId xmlns:a16="http://schemas.microsoft.com/office/drawing/2014/main" xmlns="" id="{1A2AADE3-9233-E339-61F1-9C5E37EB2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9977" y="1240111"/>
            <a:ext cx="2228850" cy="1253728"/>
          </a:xfrm>
          <a:prstGeom prst="rect">
            <a:avLst/>
          </a:prstGeom>
        </p:spPr>
      </p:pic>
      <p:sp>
        <p:nvSpPr>
          <p:cNvPr id="50" name="Freeform: Shape 49">
            <a:extLst>
              <a:ext uri="{FF2B5EF4-FFF2-40B4-BE49-F238E27FC236}">
                <a16:creationId xmlns:a16="http://schemas.microsoft.com/office/drawing/2014/main" xmlns="" id="{89D15953-1642-4DD6-AD9E-01AA19247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7691918" y="434000"/>
            <a:ext cx="1875724"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sp>
        <p:nvSpPr>
          <p:cNvPr id="5" name="CaixaDeTexto 4">
            <a:extLst>
              <a:ext uri="{FF2B5EF4-FFF2-40B4-BE49-F238E27FC236}">
                <a16:creationId xmlns:a16="http://schemas.microsoft.com/office/drawing/2014/main" xmlns="" id="{BE059530-B4EB-EBA5-EC25-C2A3C9AF6ECB}"/>
              </a:ext>
            </a:extLst>
          </p:cNvPr>
          <p:cNvSpPr txBox="1"/>
          <p:nvPr/>
        </p:nvSpPr>
        <p:spPr>
          <a:xfrm>
            <a:off x="8024326" y="95252"/>
            <a:ext cx="1543315" cy="398848"/>
          </a:xfrm>
          <a:prstGeom prst="rect">
            <a:avLst/>
          </a:prstGeom>
        </p:spPr>
        <p:txBody>
          <a:bodyPr vert="horz" lIns="91440" tIns="45720" rIns="91440" bIns="45720" rtlCol="0">
            <a:normAutofit/>
          </a:bodyPr>
          <a:lstStyle/>
          <a:p>
            <a:pPr defTabSz="914400">
              <a:lnSpc>
                <a:spcPct val="90000"/>
              </a:lnSpc>
              <a:spcAft>
                <a:spcPts val="600"/>
              </a:spcAft>
            </a:pPr>
            <a:r>
              <a:rPr lang="en-US" sz="1200" b="1" dirty="0"/>
              <a:t>Data: 20/10/2022</a:t>
            </a:r>
          </a:p>
        </p:txBody>
      </p:sp>
      <p:pic>
        <p:nvPicPr>
          <p:cNvPr id="8" name="Imagem 7" descr="Uma imagem contendo ao ar livre, pessoa, criança, pequeno&#10;&#10;Descrição gerada automaticamente">
            <a:extLst>
              <a:ext uri="{FF2B5EF4-FFF2-40B4-BE49-F238E27FC236}">
                <a16:creationId xmlns:a16="http://schemas.microsoft.com/office/drawing/2014/main" xmlns="" id="{4685E11B-FA0B-6969-E170-188F9FAB7E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3196" y="3514299"/>
            <a:ext cx="1311373" cy="2331330"/>
          </a:xfrm>
          <a:prstGeom prst="rect">
            <a:avLst/>
          </a:prstGeom>
        </p:spPr>
      </p:pic>
      <p:pic>
        <p:nvPicPr>
          <p:cNvPr id="6" name="Imagem 5" descr="Uma imagem contendo ao ar livre, pessoa, criança, menino&#10;&#10;Descrição gerada automaticamente">
            <a:extLst>
              <a:ext uri="{FF2B5EF4-FFF2-40B4-BE49-F238E27FC236}">
                <a16:creationId xmlns:a16="http://schemas.microsoft.com/office/drawing/2014/main" xmlns="" id="{A8C152F5-6DFE-84B5-D279-C930177DC4A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291" b="24331"/>
          <a:stretch/>
        </p:blipFill>
        <p:spPr>
          <a:xfrm>
            <a:off x="7338792" y="2961250"/>
            <a:ext cx="2228850" cy="2749033"/>
          </a:xfrm>
          <a:prstGeom prst="rect">
            <a:avLst/>
          </a:prstGeom>
        </p:spPr>
      </p:pic>
      <p:sp>
        <p:nvSpPr>
          <p:cNvPr id="52" name="Freeform 6">
            <a:extLst>
              <a:ext uri="{FF2B5EF4-FFF2-40B4-BE49-F238E27FC236}">
                <a16:creationId xmlns:a16="http://schemas.microsoft.com/office/drawing/2014/main" xmlns="" id="{FBF3780C-749F-4B50-9E1D-F2B1F6DB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6887426" y="2919002"/>
            <a:ext cx="2051621"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4" name="Imagem 3">
            <a:extLst>
              <a:ext uri="{FF2B5EF4-FFF2-40B4-BE49-F238E27FC236}">
                <a16:creationId xmlns:a16="http://schemas.microsoft.com/office/drawing/2014/main" xmlns="" id="{874BB1F4-3B0C-64B5-49D7-832D356FB5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289" y="185416"/>
            <a:ext cx="909254" cy="678647"/>
          </a:xfrm>
          <a:prstGeom prst="rect">
            <a:avLst/>
          </a:prstGeom>
        </p:spPr>
      </p:pic>
      <p:sp>
        <p:nvSpPr>
          <p:cNvPr id="15" name="CaixaDeTexto 14">
            <a:extLst>
              <a:ext uri="{FF2B5EF4-FFF2-40B4-BE49-F238E27FC236}">
                <a16:creationId xmlns:a16="http://schemas.microsoft.com/office/drawing/2014/main" xmlns="" id="{45239FDA-76D9-D554-94C1-988A6CDF7DC8}"/>
              </a:ext>
            </a:extLst>
          </p:cNvPr>
          <p:cNvSpPr txBox="1"/>
          <p:nvPr/>
        </p:nvSpPr>
        <p:spPr>
          <a:xfrm>
            <a:off x="391886" y="4497355"/>
            <a:ext cx="4245428" cy="1754326"/>
          </a:xfrm>
          <a:prstGeom prst="rect">
            <a:avLst/>
          </a:prstGeom>
          <a:noFill/>
        </p:spPr>
        <p:txBody>
          <a:bodyPr wrap="square" rtlCol="0">
            <a:spAutoFit/>
          </a:bodyPr>
          <a:lstStyle/>
          <a:p>
            <a:pPr algn="just"/>
            <a:r>
              <a:rPr lang="pt-BR" sz="1200" dirty="0"/>
              <a:t>Enquanto cavavam e enchiam o vaso de terra uma conversa entre R.M e B.D se inicia. R.M diz “Achei uns outros tesouros. Aqui no terrário tem um monte de tesouros.” B.D, responde: “É... Tem duro e molinho. Eu achei um tesouro molinho.” R.M “Eu achei um tesouro bem duro.” Ambos se referiam ao fato de partes do terrário serem mais fáceis de cavar porque a terra estava mais fofa, e parte mais difíceis porque a terra estava mais densa. Então decidiram testar as ferramentas disponíveis a fim de descobrir qual facilitaria o trabalho.</a:t>
            </a:r>
          </a:p>
        </p:txBody>
      </p:sp>
    </p:spTree>
    <p:extLst>
      <p:ext uri="{BB962C8B-B14F-4D97-AF65-F5344CB8AC3E}">
        <p14:creationId xmlns:p14="http://schemas.microsoft.com/office/powerpoint/2010/main" val="38676956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3708</TotalTime>
  <Words>1305</Words>
  <Application>Microsoft Office PowerPoint</Application>
  <PresentationFormat>Papel A4 (210 x 297 mm)</PresentationFormat>
  <Paragraphs>72</Paragraphs>
  <Slides>17</Slides>
  <Notes>0</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Office Theme</vt:lpstr>
      <vt:lpstr>DOCUMENTAÇÃO PEDAGÓGICA </vt:lpstr>
      <vt:lpstr>CRIANÇAS DO JARDIM I  Augusto Macedo Simi Bernardo Ramiro Lawall Dornelas Davi Freire Vezú Lucca Humpel Lucca Sorrentino Xavier Manuela Texeira de Almeida Ramon Emmanuel Massaro Sofia de Souza Andrade Vicente Inocencio Cerqueira Lorenzo Siqueira Furlanis   PROFESSORA  Professora: Gabriela Gonçalves  </vt:lpstr>
      <vt:lpstr>O chão, o imaginário e o brincar – vivências com a natureza</vt:lpstr>
      <vt:lpstr>Objetivo Geral:    Objetivamos promover no cotidiano a continuidade do projeto,  e retroalimentar suas pesquisas, promovendo oportunidades de experiências e pesquisas com terra, rochas, plantas, animais, pedras, barro, argila, chuva, madeira, os elementos, ritmos naturais, as mudanças das estações, suas belezas e mistérios. Bem como jogos e brincadeiras que as permitam sentir-se pertencentes ao mundo natural. </vt:lpstr>
      <vt:lpstr>Pessoa Graveto</vt:lpstr>
      <vt:lpstr>Impressão Botânica </vt:lpstr>
      <vt:lpstr>Impressão Botânica </vt:lpstr>
      <vt:lpstr>Tintas Naturais               Vermelho</vt:lpstr>
      <vt:lpstr>Horta</vt:lpstr>
      <vt:lpstr>Observações da Horta</vt:lpstr>
      <vt:lpstr>Tintas com temperos, sementes e chás</vt:lpstr>
      <vt:lpstr>Tintas com temperos, sementes e chás</vt:lpstr>
      <vt:lpstr>Carimbo com argila</vt:lpstr>
      <vt:lpstr>Carimbo com argila</vt:lpstr>
      <vt:lpstr>Desenho de observação: Janela do quintal</vt:lpstr>
      <vt:lpstr>“A gente olha o mundo uma só vez, durante a infância. O resto é lembrança.”</vt:lpstr>
      <vt:lpstr>Apresentação do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DOCUMENTAÇÃO PEDAGÓGICA</dc:title>
  <dc:creator>Usuário</dc:creator>
  <cp:lastModifiedBy>Usuário</cp:lastModifiedBy>
  <cp:revision>515</cp:revision>
  <dcterms:created xsi:type="dcterms:W3CDTF">2022-03-16T15:38:46Z</dcterms:created>
  <dcterms:modified xsi:type="dcterms:W3CDTF">2022-12-14T19:04:26Z</dcterms:modified>
</cp:coreProperties>
</file>